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65" r:id="rId3"/>
    <p:sldId id="256" r:id="rId4"/>
    <p:sldId id="260" r:id="rId5"/>
    <p:sldId id="264" r:id="rId6"/>
  </p:sldIdLst>
  <p:sldSz cx="9051925" cy="12192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userDrawn="1">
          <p15:clr>
            <a:srgbClr val="A4A3A4"/>
          </p15:clr>
        </p15:guide>
        <p15:guide id="2" pos="285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showGuides="1">
      <p:cViewPr varScale="1">
        <p:scale>
          <a:sx n="50" d="100"/>
          <a:sy n="50" d="100"/>
        </p:scale>
        <p:origin x="2242" y="58"/>
      </p:cViewPr>
      <p:guideLst>
        <p:guide orient="horz" pos="3840"/>
        <p:guide pos="285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78895" y="1995312"/>
            <a:ext cx="7694136" cy="4244622"/>
          </a:xfrm>
        </p:spPr>
        <p:txBody>
          <a:bodyPr anchor="b"/>
          <a:lstStyle>
            <a:lvl1pPr algn="ctr">
              <a:defRPr sz="5939"/>
            </a:lvl1pPr>
          </a:lstStyle>
          <a:p>
            <a:r>
              <a:rPr lang="en-US"/>
              <a:t>Click to edit Master title style</a:t>
            </a:r>
            <a:endParaRPr lang="en-US" dirty="0"/>
          </a:p>
        </p:txBody>
      </p:sp>
      <p:sp>
        <p:nvSpPr>
          <p:cNvPr id="3" name="Subtitle 2"/>
          <p:cNvSpPr>
            <a:spLocks noGrp="1"/>
          </p:cNvSpPr>
          <p:nvPr>
            <p:ph type="subTitle" idx="1"/>
          </p:nvPr>
        </p:nvSpPr>
        <p:spPr>
          <a:xfrm>
            <a:off x="1131491" y="6403623"/>
            <a:ext cx="6788944" cy="2943577"/>
          </a:xfrm>
        </p:spPr>
        <p:txBody>
          <a:bodyPr/>
          <a:lstStyle>
            <a:lvl1pPr marL="0" indent="0" algn="ctr">
              <a:buNone/>
              <a:defRPr sz="2376"/>
            </a:lvl1pPr>
            <a:lvl2pPr marL="452582" indent="0" algn="ctr">
              <a:buNone/>
              <a:defRPr sz="1980"/>
            </a:lvl2pPr>
            <a:lvl3pPr marL="905165" indent="0" algn="ctr">
              <a:buNone/>
              <a:defRPr sz="1782"/>
            </a:lvl3pPr>
            <a:lvl4pPr marL="1357747" indent="0" algn="ctr">
              <a:buNone/>
              <a:defRPr sz="1584"/>
            </a:lvl4pPr>
            <a:lvl5pPr marL="1810329" indent="0" algn="ctr">
              <a:buNone/>
              <a:defRPr sz="1584"/>
            </a:lvl5pPr>
            <a:lvl6pPr marL="2262911" indent="0" algn="ctr">
              <a:buNone/>
              <a:defRPr sz="1584"/>
            </a:lvl6pPr>
            <a:lvl7pPr marL="2715494" indent="0" algn="ctr">
              <a:buNone/>
              <a:defRPr sz="1584"/>
            </a:lvl7pPr>
            <a:lvl8pPr marL="3168076" indent="0" algn="ctr">
              <a:buNone/>
              <a:defRPr sz="1584"/>
            </a:lvl8pPr>
            <a:lvl9pPr marL="3620658" indent="0" algn="ctr">
              <a:buNone/>
              <a:defRPr sz="158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7A7EB6-91F1-4601-AB52-B1F60DA68C1C}" type="datetimeFigureOut">
              <a:rPr lang="en-US" smtClean="0"/>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95739B-CDFC-4033-8E6E-FD78A298EC29}" type="slidenum">
              <a:rPr lang="en-US" smtClean="0"/>
              <a:t>‹#›</a:t>
            </a:fld>
            <a:endParaRPr lang="en-US"/>
          </a:p>
        </p:txBody>
      </p:sp>
    </p:spTree>
    <p:extLst>
      <p:ext uri="{BB962C8B-B14F-4D97-AF65-F5344CB8AC3E}">
        <p14:creationId xmlns:p14="http://schemas.microsoft.com/office/powerpoint/2010/main" val="1652180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7A7EB6-91F1-4601-AB52-B1F60DA68C1C}" type="datetimeFigureOut">
              <a:rPr lang="en-US" smtClean="0"/>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95739B-CDFC-4033-8E6E-FD78A298EC29}" type="slidenum">
              <a:rPr lang="en-US" smtClean="0"/>
              <a:t>‹#›</a:t>
            </a:fld>
            <a:endParaRPr lang="en-US"/>
          </a:p>
        </p:txBody>
      </p:sp>
    </p:spTree>
    <p:extLst>
      <p:ext uri="{BB962C8B-B14F-4D97-AF65-F5344CB8AC3E}">
        <p14:creationId xmlns:p14="http://schemas.microsoft.com/office/powerpoint/2010/main" val="3374681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7784" y="649111"/>
            <a:ext cx="1951821"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2320" y="649111"/>
            <a:ext cx="5742315" cy="1033215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7A7EB6-91F1-4601-AB52-B1F60DA68C1C}" type="datetimeFigureOut">
              <a:rPr lang="en-US" smtClean="0"/>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95739B-CDFC-4033-8E6E-FD78A298EC29}" type="slidenum">
              <a:rPr lang="en-US" smtClean="0"/>
              <a:t>‹#›</a:t>
            </a:fld>
            <a:endParaRPr lang="en-US"/>
          </a:p>
        </p:txBody>
      </p:sp>
    </p:spTree>
    <p:extLst>
      <p:ext uri="{BB962C8B-B14F-4D97-AF65-F5344CB8AC3E}">
        <p14:creationId xmlns:p14="http://schemas.microsoft.com/office/powerpoint/2010/main" val="80396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7A7EB6-91F1-4601-AB52-B1F60DA68C1C}" type="datetimeFigureOut">
              <a:rPr lang="en-US" smtClean="0"/>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95739B-CDFC-4033-8E6E-FD78A298EC29}" type="slidenum">
              <a:rPr lang="en-US" smtClean="0"/>
              <a:t>‹#›</a:t>
            </a:fld>
            <a:endParaRPr lang="en-US"/>
          </a:p>
        </p:txBody>
      </p:sp>
    </p:spTree>
    <p:extLst>
      <p:ext uri="{BB962C8B-B14F-4D97-AF65-F5344CB8AC3E}">
        <p14:creationId xmlns:p14="http://schemas.microsoft.com/office/powerpoint/2010/main" val="3593442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7606" y="3039537"/>
            <a:ext cx="7807285" cy="5071532"/>
          </a:xfrm>
        </p:spPr>
        <p:txBody>
          <a:bodyPr anchor="b"/>
          <a:lstStyle>
            <a:lvl1pPr>
              <a:defRPr sz="5939"/>
            </a:lvl1pPr>
          </a:lstStyle>
          <a:p>
            <a:r>
              <a:rPr lang="en-US"/>
              <a:t>Click to edit Master title style</a:t>
            </a:r>
            <a:endParaRPr lang="en-US" dirty="0"/>
          </a:p>
        </p:txBody>
      </p:sp>
      <p:sp>
        <p:nvSpPr>
          <p:cNvPr id="3" name="Text Placeholder 2"/>
          <p:cNvSpPr>
            <a:spLocks noGrp="1"/>
          </p:cNvSpPr>
          <p:nvPr>
            <p:ph type="body" idx="1"/>
          </p:nvPr>
        </p:nvSpPr>
        <p:spPr>
          <a:xfrm>
            <a:off x="617606" y="8159048"/>
            <a:ext cx="7807285" cy="2666999"/>
          </a:xfrm>
        </p:spPr>
        <p:txBody>
          <a:bodyPr/>
          <a:lstStyle>
            <a:lvl1pPr marL="0" indent="0">
              <a:buNone/>
              <a:defRPr sz="2376">
                <a:solidFill>
                  <a:schemeClr val="tx1"/>
                </a:solidFill>
              </a:defRPr>
            </a:lvl1pPr>
            <a:lvl2pPr marL="452582" indent="0">
              <a:buNone/>
              <a:defRPr sz="1980">
                <a:solidFill>
                  <a:schemeClr val="tx1">
                    <a:tint val="75000"/>
                  </a:schemeClr>
                </a:solidFill>
              </a:defRPr>
            </a:lvl2pPr>
            <a:lvl3pPr marL="905165" indent="0">
              <a:buNone/>
              <a:defRPr sz="1782">
                <a:solidFill>
                  <a:schemeClr val="tx1">
                    <a:tint val="75000"/>
                  </a:schemeClr>
                </a:solidFill>
              </a:defRPr>
            </a:lvl3pPr>
            <a:lvl4pPr marL="1357747" indent="0">
              <a:buNone/>
              <a:defRPr sz="1584">
                <a:solidFill>
                  <a:schemeClr val="tx1">
                    <a:tint val="75000"/>
                  </a:schemeClr>
                </a:solidFill>
              </a:defRPr>
            </a:lvl4pPr>
            <a:lvl5pPr marL="1810329" indent="0">
              <a:buNone/>
              <a:defRPr sz="1584">
                <a:solidFill>
                  <a:schemeClr val="tx1">
                    <a:tint val="75000"/>
                  </a:schemeClr>
                </a:solidFill>
              </a:defRPr>
            </a:lvl5pPr>
            <a:lvl6pPr marL="2262911" indent="0">
              <a:buNone/>
              <a:defRPr sz="1584">
                <a:solidFill>
                  <a:schemeClr val="tx1">
                    <a:tint val="75000"/>
                  </a:schemeClr>
                </a:solidFill>
              </a:defRPr>
            </a:lvl6pPr>
            <a:lvl7pPr marL="2715494" indent="0">
              <a:buNone/>
              <a:defRPr sz="1584">
                <a:solidFill>
                  <a:schemeClr val="tx1">
                    <a:tint val="75000"/>
                  </a:schemeClr>
                </a:solidFill>
              </a:defRPr>
            </a:lvl7pPr>
            <a:lvl8pPr marL="3168076" indent="0">
              <a:buNone/>
              <a:defRPr sz="1584">
                <a:solidFill>
                  <a:schemeClr val="tx1">
                    <a:tint val="75000"/>
                  </a:schemeClr>
                </a:solidFill>
              </a:defRPr>
            </a:lvl8pPr>
            <a:lvl9pPr marL="3620658" indent="0">
              <a:buNone/>
              <a:defRPr sz="158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7A7EB6-91F1-4601-AB52-B1F60DA68C1C}" type="datetimeFigureOut">
              <a:rPr lang="en-US" smtClean="0"/>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95739B-CDFC-4033-8E6E-FD78A298EC29}" type="slidenum">
              <a:rPr lang="en-US" smtClean="0"/>
              <a:t>‹#›</a:t>
            </a:fld>
            <a:endParaRPr lang="en-US"/>
          </a:p>
        </p:txBody>
      </p:sp>
    </p:spTree>
    <p:extLst>
      <p:ext uri="{BB962C8B-B14F-4D97-AF65-F5344CB8AC3E}">
        <p14:creationId xmlns:p14="http://schemas.microsoft.com/office/powerpoint/2010/main" val="3729332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2320" y="3245556"/>
            <a:ext cx="3847068"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82537" y="3245556"/>
            <a:ext cx="3847068"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A7EB6-91F1-4601-AB52-B1F60DA68C1C}" type="datetimeFigureOut">
              <a:rPr lang="en-US" smtClean="0"/>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95739B-CDFC-4033-8E6E-FD78A298EC29}" type="slidenum">
              <a:rPr lang="en-US" smtClean="0"/>
              <a:t>‹#›</a:t>
            </a:fld>
            <a:endParaRPr lang="en-US"/>
          </a:p>
        </p:txBody>
      </p:sp>
    </p:spTree>
    <p:extLst>
      <p:ext uri="{BB962C8B-B14F-4D97-AF65-F5344CB8AC3E}">
        <p14:creationId xmlns:p14="http://schemas.microsoft.com/office/powerpoint/2010/main" val="2960394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3499" y="649114"/>
            <a:ext cx="780728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3500" y="2988734"/>
            <a:ext cx="3829388" cy="1464732"/>
          </a:xfrm>
        </p:spPr>
        <p:txBody>
          <a:bodyPr anchor="b"/>
          <a:lstStyle>
            <a:lvl1pPr marL="0" indent="0">
              <a:buNone/>
              <a:defRPr sz="2376" b="1"/>
            </a:lvl1pPr>
            <a:lvl2pPr marL="452582" indent="0">
              <a:buNone/>
              <a:defRPr sz="1980" b="1"/>
            </a:lvl2pPr>
            <a:lvl3pPr marL="905165" indent="0">
              <a:buNone/>
              <a:defRPr sz="1782" b="1"/>
            </a:lvl3pPr>
            <a:lvl4pPr marL="1357747" indent="0">
              <a:buNone/>
              <a:defRPr sz="1584" b="1"/>
            </a:lvl4pPr>
            <a:lvl5pPr marL="1810329" indent="0">
              <a:buNone/>
              <a:defRPr sz="1584" b="1"/>
            </a:lvl5pPr>
            <a:lvl6pPr marL="2262911" indent="0">
              <a:buNone/>
              <a:defRPr sz="1584" b="1"/>
            </a:lvl6pPr>
            <a:lvl7pPr marL="2715494" indent="0">
              <a:buNone/>
              <a:defRPr sz="1584" b="1"/>
            </a:lvl7pPr>
            <a:lvl8pPr marL="3168076" indent="0">
              <a:buNone/>
              <a:defRPr sz="1584" b="1"/>
            </a:lvl8pPr>
            <a:lvl9pPr marL="3620658" indent="0">
              <a:buNone/>
              <a:defRPr sz="1584" b="1"/>
            </a:lvl9pPr>
          </a:lstStyle>
          <a:p>
            <a:pPr lvl="0"/>
            <a:r>
              <a:rPr lang="en-US"/>
              <a:t>Edit Master text styles</a:t>
            </a:r>
          </a:p>
        </p:txBody>
      </p:sp>
      <p:sp>
        <p:nvSpPr>
          <p:cNvPr id="4" name="Content Placeholder 3"/>
          <p:cNvSpPr>
            <a:spLocks noGrp="1"/>
          </p:cNvSpPr>
          <p:nvPr>
            <p:ph sz="half" idx="2"/>
          </p:nvPr>
        </p:nvSpPr>
        <p:spPr>
          <a:xfrm>
            <a:off x="623500" y="4453467"/>
            <a:ext cx="3829388"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82538" y="2988734"/>
            <a:ext cx="3848247" cy="1464732"/>
          </a:xfrm>
        </p:spPr>
        <p:txBody>
          <a:bodyPr anchor="b"/>
          <a:lstStyle>
            <a:lvl1pPr marL="0" indent="0">
              <a:buNone/>
              <a:defRPr sz="2376" b="1"/>
            </a:lvl1pPr>
            <a:lvl2pPr marL="452582" indent="0">
              <a:buNone/>
              <a:defRPr sz="1980" b="1"/>
            </a:lvl2pPr>
            <a:lvl3pPr marL="905165" indent="0">
              <a:buNone/>
              <a:defRPr sz="1782" b="1"/>
            </a:lvl3pPr>
            <a:lvl4pPr marL="1357747" indent="0">
              <a:buNone/>
              <a:defRPr sz="1584" b="1"/>
            </a:lvl4pPr>
            <a:lvl5pPr marL="1810329" indent="0">
              <a:buNone/>
              <a:defRPr sz="1584" b="1"/>
            </a:lvl5pPr>
            <a:lvl6pPr marL="2262911" indent="0">
              <a:buNone/>
              <a:defRPr sz="1584" b="1"/>
            </a:lvl6pPr>
            <a:lvl7pPr marL="2715494" indent="0">
              <a:buNone/>
              <a:defRPr sz="1584" b="1"/>
            </a:lvl7pPr>
            <a:lvl8pPr marL="3168076" indent="0">
              <a:buNone/>
              <a:defRPr sz="1584" b="1"/>
            </a:lvl8pPr>
            <a:lvl9pPr marL="3620658" indent="0">
              <a:buNone/>
              <a:defRPr sz="1584" b="1"/>
            </a:lvl9pPr>
          </a:lstStyle>
          <a:p>
            <a:pPr lvl="0"/>
            <a:r>
              <a:rPr lang="en-US"/>
              <a:t>Edit Master text styles</a:t>
            </a:r>
          </a:p>
        </p:txBody>
      </p:sp>
      <p:sp>
        <p:nvSpPr>
          <p:cNvPr id="6" name="Content Placeholder 5"/>
          <p:cNvSpPr>
            <a:spLocks noGrp="1"/>
          </p:cNvSpPr>
          <p:nvPr>
            <p:ph sz="quarter" idx="4"/>
          </p:nvPr>
        </p:nvSpPr>
        <p:spPr>
          <a:xfrm>
            <a:off x="4582538" y="4453467"/>
            <a:ext cx="3848247"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7A7EB6-91F1-4601-AB52-B1F60DA68C1C}" type="datetimeFigureOut">
              <a:rPr lang="en-US" smtClean="0"/>
              <a:t>7/6/2023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95739B-CDFC-4033-8E6E-FD78A298EC29}" type="slidenum">
              <a:rPr lang="en-US" smtClean="0"/>
              <a:t>‹#›</a:t>
            </a:fld>
            <a:endParaRPr lang="en-US"/>
          </a:p>
        </p:txBody>
      </p:sp>
    </p:spTree>
    <p:extLst>
      <p:ext uri="{BB962C8B-B14F-4D97-AF65-F5344CB8AC3E}">
        <p14:creationId xmlns:p14="http://schemas.microsoft.com/office/powerpoint/2010/main" val="2492048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7A7EB6-91F1-4601-AB52-B1F60DA68C1C}" type="datetimeFigureOut">
              <a:rPr lang="en-US" smtClean="0"/>
              <a:t>7/6/2023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95739B-CDFC-4033-8E6E-FD78A298EC29}" type="slidenum">
              <a:rPr lang="en-US" smtClean="0"/>
              <a:t>‹#›</a:t>
            </a:fld>
            <a:endParaRPr lang="en-US"/>
          </a:p>
        </p:txBody>
      </p:sp>
    </p:spTree>
    <p:extLst>
      <p:ext uri="{BB962C8B-B14F-4D97-AF65-F5344CB8AC3E}">
        <p14:creationId xmlns:p14="http://schemas.microsoft.com/office/powerpoint/2010/main" val="624757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7A7EB6-91F1-4601-AB52-B1F60DA68C1C}" type="datetimeFigureOut">
              <a:rPr lang="en-US" smtClean="0"/>
              <a:t>7/6/2023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95739B-CDFC-4033-8E6E-FD78A298EC29}" type="slidenum">
              <a:rPr lang="en-US" smtClean="0"/>
              <a:t>‹#›</a:t>
            </a:fld>
            <a:endParaRPr lang="en-US"/>
          </a:p>
        </p:txBody>
      </p:sp>
    </p:spTree>
    <p:extLst>
      <p:ext uri="{BB962C8B-B14F-4D97-AF65-F5344CB8AC3E}">
        <p14:creationId xmlns:p14="http://schemas.microsoft.com/office/powerpoint/2010/main" val="200730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3499" y="812800"/>
            <a:ext cx="2919481" cy="2844800"/>
          </a:xfrm>
        </p:spPr>
        <p:txBody>
          <a:bodyPr anchor="b"/>
          <a:lstStyle>
            <a:lvl1pPr>
              <a:defRPr sz="3168"/>
            </a:lvl1pPr>
          </a:lstStyle>
          <a:p>
            <a:r>
              <a:rPr lang="en-US"/>
              <a:t>Click to edit Master title style</a:t>
            </a:r>
            <a:endParaRPr lang="en-US" dirty="0"/>
          </a:p>
        </p:txBody>
      </p:sp>
      <p:sp>
        <p:nvSpPr>
          <p:cNvPr id="3" name="Content Placeholder 2"/>
          <p:cNvSpPr>
            <a:spLocks noGrp="1"/>
          </p:cNvSpPr>
          <p:nvPr>
            <p:ph idx="1"/>
          </p:nvPr>
        </p:nvSpPr>
        <p:spPr>
          <a:xfrm>
            <a:off x="3848247" y="1755425"/>
            <a:ext cx="4582537" cy="8664222"/>
          </a:xfrm>
        </p:spPr>
        <p:txBody>
          <a:bodyPr/>
          <a:lstStyle>
            <a:lvl1pPr>
              <a:defRPr sz="3168"/>
            </a:lvl1pPr>
            <a:lvl2pPr>
              <a:defRPr sz="2772"/>
            </a:lvl2pPr>
            <a:lvl3pPr>
              <a:defRPr sz="2376"/>
            </a:lvl3pPr>
            <a:lvl4pPr>
              <a:defRPr sz="1980"/>
            </a:lvl4pPr>
            <a:lvl5pPr>
              <a:defRPr sz="1980"/>
            </a:lvl5pPr>
            <a:lvl6pPr>
              <a:defRPr sz="1980"/>
            </a:lvl6pPr>
            <a:lvl7pPr>
              <a:defRPr sz="1980"/>
            </a:lvl7pPr>
            <a:lvl8pPr>
              <a:defRPr sz="1980"/>
            </a:lvl8pPr>
            <a:lvl9pPr>
              <a:defRPr sz="19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3499" y="3657600"/>
            <a:ext cx="2919481" cy="6776156"/>
          </a:xfrm>
        </p:spPr>
        <p:txBody>
          <a:bodyPr/>
          <a:lstStyle>
            <a:lvl1pPr marL="0" indent="0">
              <a:buNone/>
              <a:defRPr sz="1584"/>
            </a:lvl1pPr>
            <a:lvl2pPr marL="452582" indent="0">
              <a:buNone/>
              <a:defRPr sz="1386"/>
            </a:lvl2pPr>
            <a:lvl3pPr marL="905165" indent="0">
              <a:buNone/>
              <a:defRPr sz="1188"/>
            </a:lvl3pPr>
            <a:lvl4pPr marL="1357747" indent="0">
              <a:buNone/>
              <a:defRPr sz="990"/>
            </a:lvl4pPr>
            <a:lvl5pPr marL="1810329" indent="0">
              <a:buNone/>
              <a:defRPr sz="990"/>
            </a:lvl5pPr>
            <a:lvl6pPr marL="2262911" indent="0">
              <a:buNone/>
              <a:defRPr sz="990"/>
            </a:lvl6pPr>
            <a:lvl7pPr marL="2715494" indent="0">
              <a:buNone/>
              <a:defRPr sz="990"/>
            </a:lvl7pPr>
            <a:lvl8pPr marL="3168076" indent="0">
              <a:buNone/>
              <a:defRPr sz="990"/>
            </a:lvl8pPr>
            <a:lvl9pPr marL="3620658" indent="0">
              <a:buNone/>
              <a:defRPr sz="990"/>
            </a:lvl9pPr>
          </a:lstStyle>
          <a:p>
            <a:pPr lvl="0"/>
            <a:r>
              <a:rPr lang="en-US"/>
              <a:t>Edit Master text styles</a:t>
            </a:r>
          </a:p>
        </p:txBody>
      </p:sp>
      <p:sp>
        <p:nvSpPr>
          <p:cNvPr id="5" name="Date Placeholder 4"/>
          <p:cNvSpPr>
            <a:spLocks noGrp="1"/>
          </p:cNvSpPr>
          <p:nvPr>
            <p:ph type="dt" sz="half" idx="10"/>
          </p:nvPr>
        </p:nvSpPr>
        <p:spPr/>
        <p:txBody>
          <a:bodyPr/>
          <a:lstStyle/>
          <a:p>
            <a:fld id="{EB7A7EB6-91F1-4601-AB52-B1F60DA68C1C}" type="datetimeFigureOut">
              <a:rPr lang="en-US" smtClean="0"/>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95739B-CDFC-4033-8E6E-FD78A298EC29}" type="slidenum">
              <a:rPr lang="en-US" smtClean="0"/>
              <a:t>‹#›</a:t>
            </a:fld>
            <a:endParaRPr lang="en-US"/>
          </a:p>
        </p:txBody>
      </p:sp>
    </p:spTree>
    <p:extLst>
      <p:ext uri="{BB962C8B-B14F-4D97-AF65-F5344CB8AC3E}">
        <p14:creationId xmlns:p14="http://schemas.microsoft.com/office/powerpoint/2010/main" val="319163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3499" y="812800"/>
            <a:ext cx="2919481" cy="2844800"/>
          </a:xfrm>
        </p:spPr>
        <p:txBody>
          <a:bodyPr anchor="b"/>
          <a:lstStyle>
            <a:lvl1pPr>
              <a:defRPr sz="3168"/>
            </a:lvl1pPr>
          </a:lstStyle>
          <a:p>
            <a:r>
              <a:rPr lang="en-US"/>
              <a:t>Click to edit Master title style</a:t>
            </a:r>
            <a:endParaRPr lang="en-US" dirty="0"/>
          </a:p>
        </p:txBody>
      </p:sp>
      <p:sp>
        <p:nvSpPr>
          <p:cNvPr id="3" name="Picture Placeholder 2"/>
          <p:cNvSpPr>
            <a:spLocks noGrp="1" noChangeAspect="1"/>
          </p:cNvSpPr>
          <p:nvPr>
            <p:ph type="pic" idx="1"/>
          </p:nvPr>
        </p:nvSpPr>
        <p:spPr>
          <a:xfrm>
            <a:off x="3848247" y="1755425"/>
            <a:ext cx="4582537" cy="8664222"/>
          </a:xfrm>
        </p:spPr>
        <p:txBody>
          <a:bodyPr anchor="t"/>
          <a:lstStyle>
            <a:lvl1pPr marL="0" indent="0">
              <a:buNone/>
              <a:defRPr sz="3168"/>
            </a:lvl1pPr>
            <a:lvl2pPr marL="452582" indent="0">
              <a:buNone/>
              <a:defRPr sz="2772"/>
            </a:lvl2pPr>
            <a:lvl3pPr marL="905165" indent="0">
              <a:buNone/>
              <a:defRPr sz="2376"/>
            </a:lvl3pPr>
            <a:lvl4pPr marL="1357747" indent="0">
              <a:buNone/>
              <a:defRPr sz="1980"/>
            </a:lvl4pPr>
            <a:lvl5pPr marL="1810329" indent="0">
              <a:buNone/>
              <a:defRPr sz="1980"/>
            </a:lvl5pPr>
            <a:lvl6pPr marL="2262911" indent="0">
              <a:buNone/>
              <a:defRPr sz="1980"/>
            </a:lvl6pPr>
            <a:lvl7pPr marL="2715494" indent="0">
              <a:buNone/>
              <a:defRPr sz="1980"/>
            </a:lvl7pPr>
            <a:lvl8pPr marL="3168076" indent="0">
              <a:buNone/>
              <a:defRPr sz="1980"/>
            </a:lvl8pPr>
            <a:lvl9pPr marL="3620658" indent="0">
              <a:buNone/>
              <a:defRPr sz="1980"/>
            </a:lvl9pPr>
          </a:lstStyle>
          <a:p>
            <a:r>
              <a:rPr lang="en-US"/>
              <a:t>Click icon to add picture</a:t>
            </a:r>
            <a:endParaRPr lang="en-US" dirty="0"/>
          </a:p>
        </p:txBody>
      </p:sp>
      <p:sp>
        <p:nvSpPr>
          <p:cNvPr id="4" name="Text Placeholder 3"/>
          <p:cNvSpPr>
            <a:spLocks noGrp="1"/>
          </p:cNvSpPr>
          <p:nvPr>
            <p:ph type="body" sz="half" idx="2"/>
          </p:nvPr>
        </p:nvSpPr>
        <p:spPr>
          <a:xfrm>
            <a:off x="623499" y="3657600"/>
            <a:ext cx="2919481" cy="6776156"/>
          </a:xfrm>
        </p:spPr>
        <p:txBody>
          <a:bodyPr/>
          <a:lstStyle>
            <a:lvl1pPr marL="0" indent="0">
              <a:buNone/>
              <a:defRPr sz="1584"/>
            </a:lvl1pPr>
            <a:lvl2pPr marL="452582" indent="0">
              <a:buNone/>
              <a:defRPr sz="1386"/>
            </a:lvl2pPr>
            <a:lvl3pPr marL="905165" indent="0">
              <a:buNone/>
              <a:defRPr sz="1188"/>
            </a:lvl3pPr>
            <a:lvl4pPr marL="1357747" indent="0">
              <a:buNone/>
              <a:defRPr sz="990"/>
            </a:lvl4pPr>
            <a:lvl5pPr marL="1810329" indent="0">
              <a:buNone/>
              <a:defRPr sz="990"/>
            </a:lvl5pPr>
            <a:lvl6pPr marL="2262911" indent="0">
              <a:buNone/>
              <a:defRPr sz="990"/>
            </a:lvl6pPr>
            <a:lvl7pPr marL="2715494" indent="0">
              <a:buNone/>
              <a:defRPr sz="990"/>
            </a:lvl7pPr>
            <a:lvl8pPr marL="3168076" indent="0">
              <a:buNone/>
              <a:defRPr sz="990"/>
            </a:lvl8pPr>
            <a:lvl9pPr marL="3620658" indent="0">
              <a:buNone/>
              <a:defRPr sz="990"/>
            </a:lvl9pPr>
          </a:lstStyle>
          <a:p>
            <a:pPr lvl="0"/>
            <a:r>
              <a:rPr lang="en-US"/>
              <a:t>Edit Master text styles</a:t>
            </a:r>
          </a:p>
        </p:txBody>
      </p:sp>
      <p:sp>
        <p:nvSpPr>
          <p:cNvPr id="5" name="Date Placeholder 4"/>
          <p:cNvSpPr>
            <a:spLocks noGrp="1"/>
          </p:cNvSpPr>
          <p:nvPr>
            <p:ph type="dt" sz="half" idx="10"/>
          </p:nvPr>
        </p:nvSpPr>
        <p:spPr/>
        <p:txBody>
          <a:bodyPr/>
          <a:lstStyle/>
          <a:p>
            <a:fld id="{EB7A7EB6-91F1-4601-AB52-B1F60DA68C1C}" type="datetimeFigureOut">
              <a:rPr lang="en-US" smtClean="0"/>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95739B-CDFC-4033-8E6E-FD78A298EC29}" type="slidenum">
              <a:rPr lang="en-US" smtClean="0"/>
              <a:t>‹#›</a:t>
            </a:fld>
            <a:endParaRPr lang="en-US"/>
          </a:p>
        </p:txBody>
      </p:sp>
    </p:spTree>
    <p:extLst>
      <p:ext uri="{BB962C8B-B14F-4D97-AF65-F5344CB8AC3E}">
        <p14:creationId xmlns:p14="http://schemas.microsoft.com/office/powerpoint/2010/main" val="561880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2320" y="649114"/>
            <a:ext cx="780728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2320" y="3245556"/>
            <a:ext cx="7807285" cy="77357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2320" y="11300181"/>
            <a:ext cx="2036683" cy="649111"/>
          </a:xfrm>
          <a:prstGeom prst="rect">
            <a:avLst/>
          </a:prstGeom>
        </p:spPr>
        <p:txBody>
          <a:bodyPr vert="horz" lIns="91440" tIns="45720" rIns="91440" bIns="45720" rtlCol="0" anchor="ctr"/>
          <a:lstStyle>
            <a:lvl1pPr algn="l">
              <a:defRPr sz="1188">
                <a:solidFill>
                  <a:schemeClr val="tx1">
                    <a:tint val="75000"/>
                  </a:schemeClr>
                </a:solidFill>
              </a:defRPr>
            </a:lvl1pPr>
          </a:lstStyle>
          <a:p>
            <a:fld id="{EB7A7EB6-91F1-4601-AB52-B1F60DA68C1C}" type="datetimeFigureOut">
              <a:rPr lang="en-US" smtClean="0"/>
              <a:t>7/6/2023</a:t>
            </a:fld>
            <a:endParaRPr lang="en-US"/>
          </a:p>
        </p:txBody>
      </p:sp>
      <p:sp>
        <p:nvSpPr>
          <p:cNvPr id="5" name="Footer Placeholder 4"/>
          <p:cNvSpPr>
            <a:spLocks noGrp="1"/>
          </p:cNvSpPr>
          <p:nvPr>
            <p:ph type="ftr" sz="quarter" idx="3"/>
          </p:nvPr>
        </p:nvSpPr>
        <p:spPr>
          <a:xfrm>
            <a:off x="2998450" y="11300181"/>
            <a:ext cx="3055025" cy="649111"/>
          </a:xfrm>
          <a:prstGeom prst="rect">
            <a:avLst/>
          </a:prstGeom>
        </p:spPr>
        <p:txBody>
          <a:bodyPr vert="horz" lIns="91440" tIns="45720" rIns="91440" bIns="45720" rtlCol="0" anchor="ctr"/>
          <a:lstStyle>
            <a:lvl1pPr algn="ctr">
              <a:defRPr sz="118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392922" y="11300181"/>
            <a:ext cx="2036683" cy="649111"/>
          </a:xfrm>
          <a:prstGeom prst="rect">
            <a:avLst/>
          </a:prstGeom>
        </p:spPr>
        <p:txBody>
          <a:bodyPr vert="horz" lIns="91440" tIns="45720" rIns="91440" bIns="45720" rtlCol="0" anchor="ctr"/>
          <a:lstStyle>
            <a:lvl1pPr algn="r">
              <a:defRPr sz="1188">
                <a:solidFill>
                  <a:schemeClr val="tx1">
                    <a:tint val="75000"/>
                  </a:schemeClr>
                </a:solidFill>
              </a:defRPr>
            </a:lvl1pPr>
          </a:lstStyle>
          <a:p>
            <a:fld id="{E995739B-CDFC-4033-8E6E-FD78A298EC29}" type="slidenum">
              <a:rPr lang="en-US" smtClean="0"/>
              <a:t>‹#›</a:t>
            </a:fld>
            <a:endParaRPr lang="en-US"/>
          </a:p>
        </p:txBody>
      </p:sp>
    </p:spTree>
    <p:extLst>
      <p:ext uri="{BB962C8B-B14F-4D97-AF65-F5344CB8AC3E}">
        <p14:creationId xmlns:p14="http://schemas.microsoft.com/office/powerpoint/2010/main" val="25009145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05165" rtl="0" eaLnBrk="1" latinLnBrk="0" hangingPunct="1">
        <a:lnSpc>
          <a:spcPct val="90000"/>
        </a:lnSpc>
        <a:spcBef>
          <a:spcPct val="0"/>
        </a:spcBef>
        <a:buNone/>
        <a:defRPr sz="4356" kern="1200">
          <a:solidFill>
            <a:schemeClr val="tx1"/>
          </a:solidFill>
          <a:latin typeface="+mj-lt"/>
          <a:ea typeface="+mj-ea"/>
          <a:cs typeface="+mj-cs"/>
        </a:defRPr>
      </a:lvl1pPr>
    </p:titleStyle>
    <p:bodyStyle>
      <a:lvl1pPr marL="226291" indent="-226291" algn="l" defTabSz="905165" rtl="0" eaLnBrk="1" latinLnBrk="0" hangingPunct="1">
        <a:lnSpc>
          <a:spcPct val="90000"/>
        </a:lnSpc>
        <a:spcBef>
          <a:spcPts val="990"/>
        </a:spcBef>
        <a:buFont typeface="Arial" panose="020B0604020202020204" pitchFamily="34" charset="0"/>
        <a:buChar char="•"/>
        <a:defRPr sz="2772" kern="1200">
          <a:solidFill>
            <a:schemeClr val="tx1"/>
          </a:solidFill>
          <a:latin typeface="+mn-lt"/>
          <a:ea typeface="+mn-ea"/>
          <a:cs typeface="+mn-cs"/>
        </a:defRPr>
      </a:lvl1pPr>
      <a:lvl2pPr marL="678873" indent="-226291" algn="l" defTabSz="905165" rtl="0" eaLnBrk="1" latinLnBrk="0" hangingPunct="1">
        <a:lnSpc>
          <a:spcPct val="90000"/>
        </a:lnSpc>
        <a:spcBef>
          <a:spcPts val="495"/>
        </a:spcBef>
        <a:buFont typeface="Arial" panose="020B0604020202020204" pitchFamily="34" charset="0"/>
        <a:buChar char="•"/>
        <a:defRPr sz="2376" kern="1200">
          <a:solidFill>
            <a:schemeClr val="tx1"/>
          </a:solidFill>
          <a:latin typeface="+mn-lt"/>
          <a:ea typeface="+mn-ea"/>
          <a:cs typeface="+mn-cs"/>
        </a:defRPr>
      </a:lvl2pPr>
      <a:lvl3pPr marL="1131456" indent="-226291" algn="l" defTabSz="905165" rtl="0" eaLnBrk="1" latinLnBrk="0" hangingPunct="1">
        <a:lnSpc>
          <a:spcPct val="90000"/>
        </a:lnSpc>
        <a:spcBef>
          <a:spcPts val="495"/>
        </a:spcBef>
        <a:buFont typeface="Arial" panose="020B0604020202020204" pitchFamily="34" charset="0"/>
        <a:buChar char="•"/>
        <a:defRPr sz="1980" kern="1200">
          <a:solidFill>
            <a:schemeClr val="tx1"/>
          </a:solidFill>
          <a:latin typeface="+mn-lt"/>
          <a:ea typeface="+mn-ea"/>
          <a:cs typeface="+mn-cs"/>
        </a:defRPr>
      </a:lvl3pPr>
      <a:lvl4pPr marL="1584038" indent="-226291" algn="l" defTabSz="905165" rtl="0" eaLnBrk="1" latinLnBrk="0" hangingPunct="1">
        <a:lnSpc>
          <a:spcPct val="90000"/>
        </a:lnSpc>
        <a:spcBef>
          <a:spcPts val="495"/>
        </a:spcBef>
        <a:buFont typeface="Arial" panose="020B0604020202020204" pitchFamily="34" charset="0"/>
        <a:buChar char="•"/>
        <a:defRPr sz="1782" kern="1200">
          <a:solidFill>
            <a:schemeClr val="tx1"/>
          </a:solidFill>
          <a:latin typeface="+mn-lt"/>
          <a:ea typeface="+mn-ea"/>
          <a:cs typeface="+mn-cs"/>
        </a:defRPr>
      </a:lvl4pPr>
      <a:lvl5pPr marL="2036620" indent="-226291" algn="l" defTabSz="905165" rtl="0" eaLnBrk="1" latinLnBrk="0" hangingPunct="1">
        <a:lnSpc>
          <a:spcPct val="90000"/>
        </a:lnSpc>
        <a:spcBef>
          <a:spcPts val="495"/>
        </a:spcBef>
        <a:buFont typeface="Arial" panose="020B0604020202020204" pitchFamily="34" charset="0"/>
        <a:buChar char="•"/>
        <a:defRPr sz="1782" kern="1200">
          <a:solidFill>
            <a:schemeClr val="tx1"/>
          </a:solidFill>
          <a:latin typeface="+mn-lt"/>
          <a:ea typeface="+mn-ea"/>
          <a:cs typeface="+mn-cs"/>
        </a:defRPr>
      </a:lvl5pPr>
      <a:lvl6pPr marL="2489203" indent="-226291" algn="l" defTabSz="905165" rtl="0" eaLnBrk="1" latinLnBrk="0" hangingPunct="1">
        <a:lnSpc>
          <a:spcPct val="90000"/>
        </a:lnSpc>
        <a:spcBef>
          <a:spcPts val="495"/>
        </a:spcBef>
        <a:buFont typeface="Arial" panose="020B0604020202020204" pitchFamily="34" charset="0"/>
        <a:buChar char="•"/>
        <a:defRPr sz="1782" kern="1200">
          <a:solidFill>
            <a:schemeClr val="tx1"/>
          </a:solidFill>
          <a:latin typeface="+mn-lt"/>
          <a:ea typeface="+mn-ea"/>
          <a:cs typeface="+mn-cs"/>
        </a:defRPr>
      </a:lvl6pPr>
      <a:lvl7pPr marL="2941785" indent="-226291" algn="l" defTabSz="905165" rtl="0" eaLnBrk="1" latinLnBrk="0" hangingPunct="1">
        <a:lnSpc>
          <a:spcPct val="90000"/>
        </a:lnSpc>
        <a:spcBef>
          <a:spcPts val="495"/>
        </a:spcBef>
        <a:buFont typeface="Arial" panose="020B0604020202020204" pitchFamily="34" charset="0"/>
        <a:buChar char="•"/>
        <a:defRPr sz="1782" kern="1200">
          <a:solidFill>
            <a:schemeClr val="tx1"/>
          </a:solidFill>
          <a:latin typeface="+mn-lt"/>
          <a:ea typeface="+mn-ea"/>
          <a:cs typeface="+mn-cs"/>
        </a:defRPr>
      </a:lvl7pPr>
      <a:lvl8pPr marL="3394367" indent="-226291" algn="l" defTabSz="905165" rtl="0" eaLnBrk="1" latinLnBrk="0" hangingPunct="1">
        <a:lnSpc>
          <a:spcPct val="90000"/>
        </a:lnSpc>
        <a:spcBef>
          <a:spcPts val="495"/>
        </a:spcBef>
        <a:buFont typeface="Arial" panose="020B0604020202020204" pitchFamily="34" charset="0"/>
        <a:buChar char="•"/>
        <a:defRPr sz="1782" kern="1200">
          <a:solidFill>
            <a:schemeClr val="tx1"/>
          </a:solidFill>
          <a:latin typeface="+mn-lt"/>
          <a:ea typeface="+mn-ea"/>
          <a:cs typeface="+mn-cs"/>
        </a:defRPr>
      </a:lvl8pPr>
      <a:lvl9pPr marL="3846949" indent="-226291" algn="l" defTabSz="905165" rtl="0" eaLnBrk="1" latinLnBrk="0" hangingPunct="1">
        <a:lnSpc>
          <a:spcPct val="90000"/>
        </a:lnSpc>
        <a:spcBef>
          <a:spcPts val="495"/>
        </a:spcBef>
        <a:buFont typeface="Arial" panose="020B0604020202020204" pitchFamily="34" charset="0"/>
        <a:buChar char="•"/>
        <a:defRPr sz="1782" kern="1200">
          <a:solidFill>
            <a:schemeClr val="tx1"/>
          </a:solidFill>
          <a:latin typeface="+mn-lt"/>
          <a:ea typeface="+mn-ea"/>
          <a:cs typeface="+mn-cs"/>
        </a:defRPr>
      </a:lvl9pPr>
    </p:bodyStyle>
    <p:otherStyle>
      <a:defPPr>
        <a:defRPr lang="en-US"/>
      </a:defPPr>
      <a:lvl1pPr marL="0" algn="l" defTabSz="905165" rtl="0" eaLnBrk="1" latinLnBrk="0" hangingPunct="1">
        <a:defRPr sz="1782" kern="1200">
          <a:solidFill>
            <a:schemeClr val="tx1"/>
          </a:solidFill>
          <a:latin typeface="+mn-lt"/>
          <a:ea typeface="+mn-ea"/>
          <a:cs typeface="+mn-cs"/>
        </a:defRPr>
      </a:lvl1pPr>
      <a:lvl2pPr marL="452582" algn="l" defTabSz="905165" rtl="0" eaLnBrk="1" latinLnBrk="0" hangingPunct="1">
        <a:defRPr sz="1782" kern="1200">
          <a:solidFill>
            <a:schemeClr val="tx1"/>
          </a:solidFill>
          <a:latin typeface="+mn-lt"/>
          <a:ea typeface="+mn-ea"/>
          <a:cs typeface="+mn-cs"/>
        </a:defRPr>
      </a:lvl2pPr>
      <a:lvl3pPr marL="905165" algn="l" defTabSz="905165" rtl="0" eaLnBrk="1" latinLnBrk="0" hangingPunct="1">
        <a:defRPr sz="1782" kern="1200">
          <a:solidFill>
            <a:schemeClr val="tx1"/>
          </a:solidFill>
          <a:latin typeface="+mn-lt"/>
          <a:ea typeface="+mn-ea"/>
          <a:cs typeface="+mn-cs"/>
        </a:defRPr>
      </a:lvl3pPr>
      <a:lvl4pPr marL="1357747" algn="l" defTabSz="905165" rtl="0" eaLnBrk="1" latinLnBrk="0" hangingPunct="1">
        <a:defRPr sz="1782" kern="1200">
          <a:solidFill>
            <a:schemeClr val="tx1"/>
          </a:solidFill>
          <a:latin typeface="+mn-lt"/>
          <a:ea typeface="+mn-ea"/>
          <a:cs typeface="+mn-cs"/>
        </a:defRPr>
      </a:lvl4pPr>
      <a:lvl5pPr marL="1810329" algn="l" defTabSz="905165" rtl="0" eaLnBrk="1" latinLnBrk="0" hangingPunct="1">
        <a:defRPr sz="1782" kern="1200">
          <a:solidFill>
            <a:schemeClr val="tx1"/>
          </a:solidFill>
          <a:latin typeface="+mn-lt"/>
          <a:ea typeface="+mn-ea"/>
          <a:cs typeface="+mn-cs"/>
        </a:defRPr>
      </a:lvl5pPr>
      <a:lvl6pPr marL="2262911" algn="l" defTabSz="905165" rtl="0" eaLnBrk="1" latinLnBrk="0" hangingPunct="1">
        <a:defRPr sz="1782" kern="1200">
          <a:solidFill>
            <a:schemeClr val="tx1"/>
          </a:solidFill>
          <a:latin typeface="+mn-lt"/>
          <a:ea typeface="+mn-ea"/>
          <a:cs typeface="+mn-cs"/>
        </a:defRPr>
      </a:lvl6pPr>
      <a:lvl7pPr marL="2715494" algn="l" defTabSz="905165" rtl="0" eaLnBrk="1" latinLnBrk="0" hangingPunct="1">
        <a:defRPr sz="1782" kern="1200">
          <a:solidFill>
            <a:schemeClr val="tx1"/>
          </a:solidFill>
          <a:latin typeface="+mn-lt"/>
          <a:ea typeface="+mn-ea"/>
          <a:cs typeface="+mn-cs"/>
        </a:defRPr>
      </a:lvl7pPr>
      <a:lvl8pPr marL="3168076" algn="l" defTabSz="905165" rtl="0" eaLnBrk="1" latinLnBrk="0" hangingPunct="1">
        <a:defRPr sz="1782" kern="1200">
          <a:solidFill>
            <a:schemeClr val="tx1"/>
          </a:solidFill>
          <a:latin typeface="+mn-lt"/>
          <a:ea typeface="+mn-ea"/>
          <a:cs typeface="+mn-cs"/>
        </a:defRPr>
      </a:lvl8pPr>
      <a:lvl9pPr marL="3620658" algn="l" defTabSz="905165" rtl="0" eaLnBrk="1" latinLnBrk="0" hangingPunct="1">
        <a:defRPr sz="178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1AEA0-7E2D-31EB-5E90-F83FFD44C3BE}"/>
              </a:ext>
            </a:extLst>
          </p:cNvPr>
          <p:cNvSpPr>
            <a:spLocks noGrp="1"/>
          </p:cNvSpPr>
          <p:nvPr>
            <p:ph type="title"/>
          </p:nvPr>
        </p:nvSpPr>
        <p:spPr/>
        <p:txBody>
          <a:bodyPr/>
          <a:lstStyle/>
          <a:p>
            <a:r>
              <a:rPr lang="en-US" dirty="0"/>
              <a:t>VNL v.2.1 Readme</a:t>
            </a:r>
          </a:p>
        </p:txBody>
      </p:sp>
      <p:sp>
        <p:nvSpPr>
          <p:cNvPr id="3" name="TextBox 2">
            <a:extLst>
              <a:ext uri="{FF2B5EF4-FFF2-40B4-BE49-F238E27FC236}">
                <a16:creationId xmlns:a16="http://schemas.microsoft.com/office/drawing/2014/main" id="{6AEB61F2-E0A4-D960-B720-2DDC96570785}"/>
              </a:ext>
            </a:extLst>
          </p:cNvPr>
          <p:cNvSpPr txBox="1"/>
          <p:nvPr/>
        </p:nvSpPr>
        <p:spPr>
          <a:xfrm>
            <a:off x="1123626" y="3533614"/>
            <a:ext cx="6230319" cy="7109639"/>
          </a:xfrm>
          <a:prstGeom prst="rect">
            <a:avLst/>
          </a:prstGeom>
          <a:noFill/>
        </p:spPr>
        <p:txBody>
          <a:bodyPr wrap="square" rtlCol="0">
            <a:spAutoFit/>
          </a:bodyPr>
          <a:lstStyle/>
          <a:p>
            <a:r>
              <a:rPr lang="en-US" sz="2400" dirty="0"/>
              <a:t>1. There was a bug in the v2 annual averaging that has been resolved.  The annual average radiance is calculated as a weighted average using the formula: (Sum of the monthly average radiances times the number of cloud-free coverages from that month)/the total number of cloud-free coverages in the year.  In some cases, the monthly average radiances were being paired with a different month's cloud-free coverages. This has been corrected.</a:t>
            </a:r>
          </a:p>
          <a:p>
            <a:endParaRPr lang="en-US" sz="2400" dirty="0"/>
          </a:p>
          <a:p>
            <a:r>
              <a:rPr lang="en-US" sz="2400" dirty="0"/>
              <a:t>2. In VNL v2 radiance thresholds are applied to filter out (returned to the multiyear background) grid cells detected only one or two times from the full set of years.  The average radiance threshold for grid cells detected once is 0.7 nanowatt and the threshold for gird cells detected twice is 0.5 nanowatts.  This filtering has been removed in VNL v2.1.</a:t>
            </a:r>
          </a:p>
        </p:txBody>
      </p:sp>
    </p:spTree>
    <p:extLst>
      <p:ext uri="{BB962C8B-B14F-4D97-AF65-F5344CB8AC3E}">
        <p14:creationId xmlns:p14="http://schemas.microsoft.com/office/powerpoint/2010/main" val="108507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91C9AA2-584B-9610-774C-6EE24FB864CD}"/>
              </a:ext>
            </a:extLst>
          </p:cNvPr>
          <p:cNvSpPr>
            <a:spLocks noGrp="1"/>
          </p:cNvSpPr>
          <p:nvPr>
            <p:ph type="title"/>
          </p:nvPr>
        </p:nvSpPr>
        <p:spPr>
          <a:xfrm>
            <a:off x="622300" y="649288"/>
            <a:ext cx="7807325" cy="2355850"/>
          </a:xfrm>
        </p:spPr>
        <p:txBody>
          <a:bodyPr/>
          <a:lstStyle/>
          <a:p>
            <a:r>
              <a:rPr lang="en-US" dirty="0"/>
              <a:t>VNL v.2.2 Readme</a:t>
            </a:r>
          </a:p>
        </p:txBody>
      </p:sp>
      <p:sp>
        <p:nvSpPr>
          <p:cNvPr id="4" name="TextBox 3">
            <a:extLst>
              <a:ext uri="{FF2B5EF4-FFF2-40B4-BE49-F238E27FC236}">
                <a16:creationId xmlns:a16="http://schemas.microsoft.com/office/drawing/2014/main" id="{42BA2408-8972-3A00-13A7-CD7CEC0EC3C2}"/>
              </a:ext>
            </a:extLst>
          </p:cNvPr>
          <p:cNvSpPr txBox="1"/>
          <p:nvPr/>
        </p:nvSpPr>
        <p:spPr>
          <a:xfrm>
            <a:off x="1062666" y="2910512"/>
            <a:ext cx="6877374" cy="8217634"/>
          </a:xfrm>
          <a:prstGeom prst="rect">
            <a:avLst/>
          </a:prstGeom>
          <a:noFill/>
        </p:spPr>
        <p:txBody>
          <a:bodyPr wrap="square" rtlCol="0">
            <a:spAutoFit/>
          </a:bodyPr>
          <a:lstStyle/>
          <a:p>
            <a:pPr marL="457200" indent="-457200">
              <a:buAutoNum type="arabicPeriod"/>
            </a:pPr>
            <a:r>
              <a:rPr lang="en-US" sz="2400" dirty="0"/>
              <a:t>In VNL v 2.2 VIIRS data from multiple satellites have been used. It is a combination of 11 months’ data from SNPP, excluding 202208. Because of glitches in the SNPP satellite there are no data for the first 10 days of August, so SNPP 202208 was excluded. Instead, data from 3 months of NOAA-20 – 202205, 202208 and 202209 were added to make the annual composite. </a:t>
            </a:r>
          </a:p>
          <a:p>
            <a:pPr marL="457200" indent="-457200">
              <a:buAutoNum type="arabicPeriod"/>
            </a:pPr>
            <a:endParaRPr lang="en-US" sz="2400" dirty="0"/>
          </a:p>
          <a:p>
            <a:pPr marL="457200" indent="-457200">
              <a:buAutoNum type="arabicPeriod"/>
            </a:pPr>
            <a:r>
              <a:rPr lang="en-US" sz="2400" dirty="0"/>
              <a:t>In VNL v2, and v2.1, the median calculation excludes months with less than 3 cloud-free coverages. The v2.2, however, includes any month with more than one cloud-free coverage.</a:t>
            </a:r>
          </a:p>
          <a:p>
            <a:endParaRPr lang="en-US" sz="2400" dirty="0"/>
          </a:p>
          <a:p>
            <a:pPr marL="457200" indent="-457200">
              <a:buAutoNum type="arabicPeriod" startAt="3"/>
            </a:pPr>
            <a:r>
              <a:rPr lang="en-US" sz="2400" dirty="0"/>
              <a:t>In calculating the data range, for VNL v2, grid cells having zero cloud-free coverages and having median placeholder values of -1.5 were included.  In v2.1, grid cells having zero cloud-free coverages, and marked with median values of zero were included. In v2.2, all grid cells lacking median values were excluded. </a:t>
            </a:r>
          </a:p>
          <a:p>
            <a:pPr marL="457200" indent="-457200">
              <a:buAutoNum type="arabicPeriod" startAt="3"/>
            </a:pPr>
            <a:endParaRPr lang="en-US" sz="2400" dirty="0"/>
          </a:p>
        </p:txBody>
      </p:sp>
    </p:spTree>
    <p:extLst>
      <p:ext uri="{BB962C8B-B14F-4D97-AF65-F5344CB8AC3E}">
        <p14:creationId xmlns:p14="http://schemas.microsoft.com/office/powerpoint/2010/main" val="3095216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A0F640D-8F75-47BF-A221-C6D7B15925B3}"/>
              </a:ext>
            </a:extLst>
          </p:cNvPr>
          <p:cNvSpPr/>
          <p:nvPr/>
        </p:nvSpPr>
        <p:spPr>
          <a:xfrm>
            <a:off x="1632304" y="120002"/>
            <a:ext cx="2708365" cy="1288868"/>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Monthly DNB Composites</a:t>
            </a:r>
          </a:p>
          <a:p>
            <a:pPr marL="285742" indent="-285742" algn="ctr">
              <a:buFont typeface="Arial" panose="020B0604020202020204" pitchFamily="34" charset="0"/>
              <a:buChar char="•"/>
            </a:pPr>
            <a:r>
              <a:rPr lang="en-US" dirty="0">
                <a:solidFill>
                  <a:schemeClr val="tx1"/>
                </a:solidFill>
              </a:rPr>
              <a:t>Average Radiance</a:t>
            </a:r>
          </a:p>
          <a:p>
            <a:pPr marL="285742" indent="-285742" algn="ctr">
              <a:buFont typeface="Arial" panose="020B0604020202020204" pitchFamily="34" charset="0"/>
              <a:buChar char="•"/>
            </a:pPr>
            <a:r>
              <a:rPr lang="en-US" dirty="0">
                <a:solidFill>
                  <a:schemeClr val="tx1"/>
                </a:solidFill>
              </a:rPr>
              <a:t>Cloud-free observations</a:t>
            </a:r>
          </a:p>
          <a:p>
            <a:pPr marL="285742" indent="-285742" algn="ctr">
              <a:buFont typeface="Arial" panose="020B0604020202020204" pitchFamily="34" charset="0"/>
              <a:buChar char="•"/>
            </a:pPr>
            <a:r>
              <a:rPr lang="en-US" dirty="0">
                <a:solidFill>
                  <a:schemeClr val="tx1"/>
                </a:solidFill>
              </a:rPr>
              <a:t>Total observations</a:t>
            </a:r>
          </a:p>
        </p:txBody>
      </p:sp>
      <p:sp>
        <p:nvSpPr>
          <p:cNvPr id="5" name="Rectangle 4">
            <a:extLst>
              <a:ext uri="{FF2B5EF4-FFF2-40B4-BE49-F238E27FC236}">
                <a16:creationId xmlns:a16="http://schemas.microsoft.com/office/drawing/2014/main" id="{7FD8506B-7F79-4F87-91DC-F99F45C71D7E}"/>
              </a:ext>
            </a:extLst>
          </p:cNvPr>
          <p:cNvSpPr/>
          <p:nvPr/>
        </p:nvSpPr>
        <p:spPr>
          <a:xfrm>
            <a:off x="1610767" y="5858692"/>
            <a:ext cx="2708365" cy="1833156"/>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Aurora Filtering</a:t>
            </a:r>
          </a:p>
          <a:p>
            <a:pPr algn="ctr"/>
            <a:r>
              <a:rPr lang="en-US" dirty="0">
                <a:solidFill>
                  <a:schemeClr val="tx1"/>
                </a:solidFill>
              </a:rPr>
              <a:t>Raise DR threshold to 1.0 in north aurora zone. Zero out radiances in south aurora zone.</a:t>
            </a:r>
          </a:p>
        </p:txBody>
      </p:sp>
      <p:sp>
        <p:nvSpPr>
          <p:cNvPr id="6" name="Rectangle 5">
            <a:extLst>
              <a:ext uri="{FF2B5EF4-FFF2-40B4-BE49-F238E27FC236}">
                <a16:creationId xmlns:a16="http://schemas.microsoft.com/office/drawing/2014/main" id="{CD9B4080-FBD8-4BE4-83B8-EEB51777A0A8}"/>
              </a:ext>
            </a:extLst>
          </p:cNvPr>
          <p:cNvSpPr/>
          <p:nvPr/>
        </p:nvSpPr>
        <p:spPr>
          <a:xfrm>
            <a:off x="4615225" y="1937655"/>
            <a:ext cx="3265714" cy="1528356"/>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Multiyear DNB Composites</a:t>
            </a:r>
          </a:p>
          <a:p>
            <a:pPr marL="285742" indent="-285742" algn="ctr">
              <a:buFont typeface="Arial" panose="020B0604020202020204" pitchFamily="34" charset="0"/>
              <a:buChar char="•"/>
            </a:pPr>
            <a:r>
              <a:rPr lang="en-US" dirty="0">
                <a:solidFill>
                  <a:schemeClr val="tx1"/>
                </a:solidFill>
              </a:rPr>
              <a:t>Max of median radiances</a:t>
            </a:r>
          </a:p>
          <a:p>
            <a:pPr marL="285742" indent="-285742" algn="ctr">
              <a:buFont typeface="Arial" panose="020B0604020202020204" pitchFamily="34" charset="0"/>
              <a:buChar char="•"/>
            </a:pPr>
            <a:r>
              <a:rPr lang="en-US" dirty="0">
                <a:solidFill>
                  <a:schemeClr val="tx1"/>
                </a:solidFill>
              </a:rPr>
              <a:t>3x3 Max median data range</a:t>
            </a:r>
          </a:p>
          <a:p>
            <a:pPr marL="285742" indent="-285742" algn="ctr">
              <a:buFont typeface="Arial" panose="020B0604020202020204" pitchFamily="34" charset="0"/>
              <a:buChar char="•"/>
            </a:pPr>
            <a:r>
              <a:rPr lang="en-US" dirty="0">
                <a:solidFill>
                  <a:schemeClr val="tx1"/>
                </a:solidFill>
              </a:rPr>
              <a:t>Percent cloud-free observations</a:t>
            </a:r>
          </a:p>
        </p:txBody>
      </p:sp>
      <p:sp>
        <p:nvSpPr>
          <p:cNvPr id="7" name="Rectangle 6">
            <a:extLst>
              <a:ext uri="{FF2B5EF4-FFF2-40B4-BE49-F238E27FC236}">
                <a16:creationId xmlns:a16="http://schemas.microsoft.com/office/drawing/2014/main" id="{0FC9259B-C93D-4E1D-9521-1503F709E8A5}"/>
              </a:ext>
            </a:extLst>
          </p:cNvPr>
          <p:cNvSpPr/>
          <p:nvPr/>
        </p:nvSpPr>
        <p:spPr>
          <a:xfrm>
            <a:off x="4732793" y="3884024"/>
            <a:ext cx="3017517" cy="1974669"/>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Multiyear DR Threshold Grid</a:t>
            </a:r>
          </a:p>
          <a:p>
            <a:pPr algn="ctr"/>
            <a:r>
              <a:rPr lang="en-US" dirty="0">
                <a:solidFill>
                  <a:schemeClr val="tx1"/>
                </a:solidFill>
              </a:rPr>
              <a:t>From % cloud-free versus DR scattergram for </a:t>
            </a:r>
            <a:r>
              <a:rPr lang="en-US">
                <a:solidFill>
                  <a:schemeClr val="tx1"/>
                </a:solidFill>
              </a:rPr>
              <a:t>confirmed background areas.  </a:t>
            </a:r>
            <a:endParaRPr lang="en-US" dirty="0">
              <a:solidFill>
                <a:schemeClr val="tx1"/>
              </a:solidFill>
            </a:endParaRPr>
          </a:p>
          <a:p>
            <a:pPr algn="ctr"/>
            <a:endParaRPr lang="en-US" dirty="0">
              <a:solidFill>
                <a:schemeClr val="tx1"/>
              </a:solidFill>
            </a:endParaRPr>
          </a:p>
        </p:txBody>
      </p:sp>
      <p:sp>
        <p:nvSpPr>
          <p:cNvPr id="8" name="Rectangle 7">
            <a:extLst>
              <a:ext uri="{FF2B5EF4-FFF2-40B4-BE49-F238E27FC236}">
                <a16:creationId xmlns:a16="http://schemas.microsoft.com/office/drawing/2014/main" id="{B1DB2609-D9F6-43B5-B387-FA569113EA58}"/>
              </a:ext>
            </a:extLst>
          </p:cNvPr>
          <p:cNvSpPr/>
          <p:nvPr/>
        </p:nvSpPr>
        <p:spPr>
          <a:xfrm>
            <a:off x="4732792" y="6112330"/>
            <a:ext cx="3017517" cy="1419497"/>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Multiyear Masked Median</a:t>
            </a:r>
          </a:p>
          <a:p>
            <a:pPr algn="ctr"/>
            <a:r>
              <a:rPr lang="en-US" dirty="0">
                <a:solidFill>
                  <a:schemeClr val="tx1"/>
                </a:solidFill>
              </a:rPr>
              <a:t>Draw north and south auroral zone vector polygons</a:t>
            </a:r>
          </a:p>
          <a:p>
            <a:pPr algn="ctr"/>
            <a:endParaRPr lang="en-US" dirty="0">
              <a:solidFill>
                <a:schemeClr val="tx1"/>
              </a:solidFill>
            </a:endParaRPr>
          </a:p>
        </p:txBody>
      </p:sp>
      <p:sp>
        <p:nvSpPr>
          <p:cNvPr id="9" name="Rectangle 8">
            <a:extLst>
              <a:ext uri="{FF2B5EF4-FFF2-40B4-BE49-F238E27FC236}">
                <a16:creationId xmlns:a16="http://schemas.microsoft.com/office/drawing/2014/main" id="{9527825E-3EAE-4D0F-ADCE-A77484375E70}"/>
              </a:ext>
            </a:extLst>
          </p:cNvPr>
          <p:cNvSpPr/>
          <p:nvPr/>
        </p:nvSpPr>
        <p:spPr>
          <a:xfrm>
            <a:off x="1554159" y="4171404"/>
            <a:ext cx="2971805" cy="12192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Annual DR Masked Medians</a:t>
            </a:r>
          </a:p>
          <a:p>
            <a:pPr algn="ctr"/>
            <a:r>
              <a:rPr lang="en-US" dirty="0">
                <a:solidFill>
                  <a:schemeClr val="tx1"/>
                </a:solidFill>
              </a:rPr>
              <a:t>Zero out radiances in grid cells where DR is below threshold.</a:t>
            </a:r>
          </a:p>
        </p:txBody>
      </p:sp>
      <p:sp>
        <p:nvSpPr>
          <p:cNvPr id="10" name="Rectangle 9">
            <a:extLst>
              <a:ext uri="{FF2B5EF4-FFF2-40B4-BE49-F238E27FC236}">
                <a16:creationId xmlns:a16="http://schemas.microsoft.com/office/drawing/2014/main" id="{E8B189E0-F038-48BF-8074-B5D2A2459D3F}"/>
              </a:ext>
            </a:extLst>
          </p:cNvPr>
          <p:cNvSpPr/>
          <p:nvPr/>
        </p:nvSpPr>
        <p:spPr>
          <a:xfrm>
            <a:off x="4732790" y="9271370"/>
            <a:ext cx="3017517" cy="1109249"/>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a:p>
            <a:pPr algn="ctr"/>
            <a:r>
              <a:rPr lang="en-US" b="1" dirty="0">
                <a:solidFill>
                  <a:schemeClr val="tx1"/>
                </a:solidFill>
              </a:rPr>
              <a:t>Multiyear Detection Tally</a:t>
            </a:r>
          </a:p>
          <a:p>
            <a:pPr algn="ctr"/>
            <a:r>
              <a:rPr lang="en-US" dirty="0">
                <a:solidFill>
                  <a:schemeClr val="tx1"/>
                </a:solidFill>
              </a:rPr>
              <a:t>Define mask for detection tallies of 1 and 2 across annual time series.</a:t>
            </a:r>
          </a:p>
          <a:p>
            <a:pPr algn="ctr"/>
            <a:endParaRPr lang="en-US" dirty="0">
              <a:solidFill>
                <a:schemeClr val="tx1"/>
              </a:solidFill>
            </a:endParaRPr>
          </a:p>
        </p:txBody>
      </p:sp>
      <p:sp>
        <p:nvSpPr>
          <p:cNvPr id="11" name="Rectangle 10">
            <a:extLst>
              <a:ext uri="{FF2B5EF4-FFF2-40B4-BE49-F238E27FC236}">
                <a16:creationId xmlns:a16="http://schemas.microsoft.com/office/drawing/2014/main" id="{271F12F3-43C3-41D7-A8CF-737202B4F42C}"/>
              </a:ext>
            </a:extLst>
          </p:cNvPr>
          <p:cNvSpPr/>
          <p:nvPr/>
        </p:nvSpPr>
        <p:spPr>
          <a:xfrm>
            <a:off x="1610767" y="7916091"/>
            <a:ext cx="2708365" cy="1833156"/>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North Aurora Cleanup</a:t>
            </a:r>
          </a:p>
          <a:p>
            <a:pPr algn="ctr"/>
            <a:r>
              <a:rPr lang="en-US" dirty="0">
                <a:solidFill>
                  <a:schemeClr val="tx1"/>
                </a:solidFill>
              </a:rPr>
              <a:t>Apply residual aurora off mask to zero out aurora noise in masked medians.</a:t>
            </a:r>
          </a:p>
        </p:txBody>
      </p:sp>
      <p:sp>
        <p:nvSpPr>
          <p:cNvPr id="12" name="Rectangle 11">
            <a:extLst>
              <a:ext uri="{FF2B5EF4-FFF2-40B4-BE49-F238E27FC236}">
                <a16:creationId xmlns:a16="http://schemas.microsoft.com/office/drawing/2014/main" id="{0720BDBB-DF63-4755-9585-9EA20048F5BF}"/>
              </a:ext>
            </a:extLst>
          </p:cNvPr>
          <p:cNvSpPr/>
          <p:nvPr/>
        </p:nvSpPr>
        <p:spPr>
          <a:xfrm>
            <a:off x="1508447" y="1846490"/>
            <a:ext cx="3017517" cy="2238783"/>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a:p>
            <a:pPr algn="ctr"/>
            <a:r>
              <a:rPr lang="en-US" b="1" dirty="0">
                <a:solidFill>
                  <a:schemeClr val="tx1"/>
                </a:solidFill>
              </a:rPr>
              <a:t>Annual DNB Composites</a:t>
            </a:r>
          </a:p>
          <a:p>
            <a:pPr marL="285742" indent="-285742" algn="ctr">
              <a:buFont typeface="Arial" panose="020B0604020202020204" pitchFamily="34" charset="0"/>
              <a:buChar char="•"/>
            </a:pPr>
            <a:r>
              <a:rPr lang="en-US" sz="1600" dirty="0">
                <a:solidFill>
                  <a:schemeClr val="tx1"/>
                </a:solidFill>
              </a:rPr>
              <a:t>Skip months with less than 3 cloud-free observations</a:t>
            </a:r>
          </a:p>
          <a:p>
            <a:pPr marL="285742" indent="-285742" algn="ctr">
              <a:buFont typeface="Arial" panose="020B0604020202020204" pitchFamily="34" charset="0"/>
              <a:buChar char="•"/>
            </a:pPr>
            <a:r>
              <a:rPr lang="en-US" sz="1600" dirty="0">
                <a:solidFill>
                  <a:schemeClr val="tx1"/>
                </a:solidFill>
              </a:rPr>
              <a:t>Total observations </a:t>
            </a:r>
          </a:p>
          <a:p>
            <a:pPr marL="285742" indent="-285742" algn="ctr">
              <a:buFont typeface="Arial" panose="020B0604020202020204" pitchFamily="34" charset="0"/>
              <a:buChar char="•"/>
            </a:pPr>
            <a:r>
              <a:rPr lang="en-US" sz="1600" dirty="0">
                <a:solidFill>
                  <a:schemeClr val="tx1"/>
                </a:solidFill>
              </a:rPr>
              <a:t>Cloud-free observations</a:t>
            </a:r>
          </a:p>
          <a:p>
            <a:pPr marL="285742" indent="-285742" algn="ctr">
              <a:buFont typeface="Arial" panose="020B0604020202020204" pitchFamily="34" charset="0"/>
              <a:buChar char="•"/>
            </a:pPr>
            <a:r>
              <a:rPr lang="en-US" sz="1600" dirty="0">
                <a:solidFill>
                  <a:schemeClr val="tx1"/>
                </a:solidFill>
              </a:rPr>
              <a:t>Min, max, average, and median radiance grids</a:t>
            </a:r>
          </a:p>
          <a:p>
            <a:pPr marL="285742" indent="-285742" algn="ctr">
              <a:buFont typeface="Arial" panose="020B0604020202020204" pitchFamily="34" charset="0"/>
              <a:buChar char="•"/>
            </a:pPr>
            <a:r>
              <a:rPr lang="en-US" sz="1600" dirty="0">
                <a:solidFill>
                  <a:schemeClr val="tx1"/>
                </a:solidFill>
              </a:rPr>
              <a:t>3x3 data range from median</a:t>
            </a:r>
          </a:p>
          <a:p>
            <a:pPr marL="285742" indent="-285742" algn="ctr">
              <a:buFont typeface="Arial" panose="020B0604020202020204" pitchFamily="34" charset="0"/>
              <a:buChar char="•"/>
            </a:pPr>
            <a:endParaRPr lang="en-US" sz="1600" dirty="0">
              <a:solidFill>
                <a:schemeClr val="tx1"/>
              </a:solidFill>
            </a:endParaRPr>
          </a:p>
          <a:p>
            <a:pPr algn="ctr"/>
            <a:endParaRPr lang="en-US" dirty="0">
              <a:solidFill>
                <a:schemeClr val="tx1"/>
              </a:solidFill>
            </a:endParaRPr>
          </a:p>
        </p:txBody>
      </p:sp>
      <p:sp>
        <p:nvSpPr>
          <p:cNvPr id="13" name="Rectangle 12">
            <a:extLst>
              <a:ext uri="{FF2B5EF4-FFF2-40B4-BE49-F238E27FC236}">
                <a16:creationId xmlns:a16="http://schemas.microsoft.com/office/drawing/2014/main" id="{5F0BC33B-CF0A-40D9-8AFE-165BDDDA97DB}"/>
              </a:ext>
            </a:extLst>
          </p:cNvPr>
          <p:cNvSpPr/>
          <p:nvPr/>
        </p:nvSpPr>
        <p:spPr>
          <a:xfrm>
            <a:off x="4732790" y="7691850"/>
            <a:ext cx="3017517" cy="1419497"/>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Multiyear Masked Median</a:t>
            </a:r>
          </a:p>
          <a:p>
            <a:pPr algn="ctr"/>
            <a:r>
              <a:rPr lang="en-US" dirty="0">
                <a:solidFill>
                  <a:schemeClr val="tx1"/>
                </a:solidFill>
              </a:rPr>
              <a:t>Draw vector polygons on residual aurora features for masking.</a:t>
            </a:r>
          </a:p>
          <a:p>
            <a:pPr algn="ctr"/>
            <a:endParaRPr lang="en-US" dirty="0">
              <a:solidFill>
                <a:schemeClr val="tx1"/>
              </a:solidFill>
            </a:endParaRPr>
          </a:p>
        </p:txBody>
      </p:sp>
      <p:sp>
        <p:nvSpPr>
          <p:cNvPr id="14" name="Rectangle 13">
            <a:extLst>
              <a:ext uri="{FF2B5EF4-FFF2-40B4-BE49-F238E27FC236}">
                <a16:creationId xmlns:a16="http://schemas.microsoft.com/office/drawing/2014/main" id="{CDAAEDBE-2323-4AF8-89EE-D122CB3EA78D}"/>
              </a:ext>
            </a:extLst>
          </p:cNvPr>
          <p:cNvSpPr/>
          <p:nvPr/>
        </p:nvSpPr>
        <p:spPr>
          <a:xfrm>
            <a:off x="1610766" y="9973490"/>
            <a:ext cx="2708365" cy="197467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Low Tally Cleanup</a:t>
            </a:r>
          </a:p>
          <a:p>
            <a:pPr algn="ctr"/>
            <a:r>
              <a:rPr lang="en-US" dirty="0">
                <a:solidFill>
                  <a:schemeClr val="tx1"/>
                </a:solidFill>
              </a:rPr>
              <a:t>Apply tally 1 and 2 off mask with masked median radiance threshold of 0.7 </a:t>
            </a:r>
            <a:r>
              <a:rPr lang="en-US" dirty="0" err="1">
                <a:solidFill>
                  <a:schemeClr val="tx1"/>
                </a:solidFill>
              </a:rPr>
              <a:t>nW</a:t>
            </a:r>
            <a:r>
              <a:rPr lang="en-US" dirty="0">
                <a:solidFill>
                  <a:schemeClr val="tx1"/>
                </a:solidFill>
              </a:rPr>
              <a:t>/cm2/</a:t>
            </a:r>
            <a:r>
              <a:rPr lang="en-US" dirty="0" err="1">
                <a:solidFill>
                  <a:schemeClr val="tx1"/>
                </a:solidFill>
              </a:rPr>
              <a:t>sr</a:t>
            </a:r>
            <a:r>
              <a:rPr lang="en-US" dirty="0">
                <a:solidFill>
                  <a:schemeClr val="tx1"/>
                </a:solidFill>
              </a:rPr>
              <a:t> for single detections and 0.5 for double detections.</a:t>
            </a:r>
          </a:p>
        </p:txBody>
      </p:sp>
      <p:sp>
        <p:nvSpPr>
          <p:cNvPr id="15" name="Arrow: Right 14">
            <a:extLst>
              <a:ext uri="{FF2B5EF4-FFF2-40B4-BE49-F238E27FC236}">
                <a16:creationId xmlns:a16="http://schemas.microsoft.com/office/drawing/2014/main" id="{7CD5A2A3-7B27-456A-B49F-C6CC03957E0E}"/>
              </a:ext>
            </a:extLst>
          </p:cNvPr>
          <p:cNvSpPr/>
          <p:nvPr/>
        </p:nvSpPr>
        <p:spPr>
          <a:xfrm rot="5400000">
            <a:off x="2841397" y="1528041"/>
            <a:ext cx="351616" cy="174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304196E2-A2FC-4063-932C-16E932AB0064}"/>
              </a:ext>
            </a:extLst>
          </p:cNvPr>
          <p:cNvSpPr/>
          <p:nvPr/>
        </p:nvSpPr>
        <p:spPr>
          <a:xfrm rot="10800000">
            <a:off x="4358851" y="8537820"/>
            <a:ext cx="351616" cy="174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85DB41F3-7D88-4AD7-A70B-23FDC48159A2}"/>
              </a:ext>
            </a:extLst>
          </p:cNvPr>
          <p:cNvSpPr/>
          <p:nvPr/>
        </p:nvSpPr>
        <p:spPr>
          <a:xfrm rot="3247759">
            <a:off x="4202942" y="5644435"/>
            <a:ext cx="636883" cy="2399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3FF33687-A227-4D31-AE65-B6247CBE4F42}"/>
              </a:ext>
            </a:extLst>
          </p:cNvPr>
          <p:cNvSpPr/>
          <p:nvPr/>
        </p:nvSpPr>
        <p:spPr>
          <a:xfrm rot="10800000">
            <a:off x="4345573" y="6585334"/>
            <a:ext cx="351616" cy="174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Right 18">
            <a:extLst>
              <a:ext uri="{FF2B5EF4-FFF2-40B4-BE49-F238E27FC236}">
                <a16:creationId xmlns:a16="http://schemas.microsoft.com/office/drawing/2014/main" id="{96BA4A5D-9796-4BF4-81B6-1D2F4361D524}"/>
              </a:ext>
            </a:extLst>
          </p:cNvPr>
          <p:cNvSpPr/>
          <p:nvPr/>
        </p:nvSpPr>
        <p:spPr>
          <a:xfrm rot="10800000">
            <a:off x="4453570" y="4506417"/>
            <a:ext cx="351616" cy="174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334C624C-361A-4D17-B86C-E3EB86847FD5}"/>
              </a:ext>
            </a:extLst>
          </p:cNvPr>
          <p:cNvSpPr/>
          <p:nvPr/>
        </p:nvSpPr>
        <p:spPr>
          <a:xfrm rot="5400000">
            <a:off x="6072274" y="3538956"/>
            <a:ext cx="351616" cy="174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Right 20">
            <a:extLst>
              <a:ext uri="{FF2B5EF4-FFF2-40B4-BE49-F238E27FC236}">
                <a16:creationId xmlns:a16="http://schemas.microsoft.com/office/drawing/2014/main" id="{4A2316D2-2C5A-4820-862C-008FC571F20D}"/>
              </a:ext>
            </a:extLst>
          </p:cNvPr>
          <p:cNvSpPr/>
          <p:nvPr/>
        </p:nvSpPr>
        <p:spPr>
          <a:xfrm>
            <a:off x="4347971" y="2695864"/>
            <a:ext cx="351616" cy="174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53E57A47-1311-497B-8B42-AEAC0CCA2E37}"/>
              </a:ext>
            </a:extLst>
          </p:cNvPr>
          <p:cNvSpPr/>
          <p:nvPr/>
        </p:nvSpPr>
        <p:spPr>
          <a:xfrm rot="3247759">
            <a:off x="4243718" y="7651898"/>
            <a:ext cx="636883" cy="2399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id="{9E4669F2-5C0C-431E-8813-E14BED8852F3}"/>
              </a:ext>
            </a:extLst>
          </p:cNvPr>
          <p:cNvSpPr/>
          <p:nvPr/>
        </p:nvSpPr>
        <p:spPr>
          <a:xfrm rot="3247759">
            <a:off x="4216219" y="9680360"/>
            <a:ext cx="636883" cy="2399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Right 23">
            <a:extLst>
              <a:ext uri="{FF2B5EF4-FFF2-40B4-BE49-F238E27FC236}">
                <a16:creationId xmlns:a16="http://schemas.microsoft.com/office/drawing/2014/main" id="{8E3A46E5-AD0C-45D2-9E48-BB2D8651C0CD}"/>
              </a:ext>
            </a:extLst>
          </p:cNvPr>
          <p:cNvSpPr/>
          <p:nvPr/>
        </p:nvSpPr>
        <p:spPr>
          <a:xfrm rot="10800000">
            <a:off x="4340670" y="10267869"/>
            <a:ext cx="351616" cy="174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494373FE-2A4A-4609-8B31-31AB05BD8104}"/>
              </a:ext>
            </a:extLst>
          </p:cNvPr>
          <p:cNvSpPr/>
          <p:nvPr/>
        </p:nvSpPr>
        <p:spPr>
          <a:xfrm>
            <a:off x="4750190" y="10575272"/>
            <a:ext cx="3017517" cy="1281851"/>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a:p>
            <a:pPr algn="ctr"/>
            <a:r>
              <a:rPr lang="en-US" b="1" dirty="0">
                <a:solidFill>
                  <a:schemeClr val="tx1"/>
                </a:solidFill>
              </a:rPr>
              <a:t>Annual Masked Radiances</a:t>
            </a:r>
          </a:p>
          <a:p>
            <a:pPr algn="ctr"/>
            <a:r>
              <a:rPr lang="en-US" dirty="0">
                <a:solidFill>
                  <a:schemeClr val="tx1"/>
                </a:solidFill>
              </a:rPr>
              <a:t>Apply lit grid cell mask to the annual average and median radiance grids.</a:t>
            </a:r>
          </a:p>
          <a:p>
            <a:pPr algn="ctr"/>
            <a:endParaRPr lang="en-US" dirty="0">
              <a:solidFill>
                <a:schemeClr val="tx1"/>
              </a:solidFill>
            </a:endParaRPr>
          </a:p>
        </p:txBody>
      </p:sp>
      <p:sp>
        <p:nvSpPr>
          <p:cNvPr id="26" name="Arrow: Right 25">
            <a:extLst>
              <a:ext uri="{FF2B5EF4-FFF2-40B4-BE49-F238E27FC236}">
                <a16:creationId xmlns:a16="http://schemas.microsoft.com/office/drawing/2014/main" id="{7A414155-909F-48D1-89A3-C94CC18C0CEA}"/>
              </a:ext>
            </a:extLst>
          </p:cNvPr>
          <p:cNvSpPr/>
          <p:nvPr/>
        </p:nvSpPr>
        <p:spPr>
          <a:xfrm flipV="1">
            <a:off x="4358852" y="11042040"/>
            <a:ext cx="351617" cy="174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90130B6B-D6CD-16EA-B4B3-19DE00774539}"/>
              </a:ext>
            </a:extLst>
          </p:cNvPr>
          <p:cNvSpPr txBox="1"/>
          <p:nvPr/>
        </p:nvSpPr>
        <p:spPr>
          <a:xfrm>
            <a:off x="5571806" y="374029"/>
            <a:ext cx="1294842" cy="523220"/>
          </a:xfrm>
          <a:prstGeom prst="rect">
            <a:avLst/>
          </a:prstGeom>
          <a:noFill/>
        </p:spPr>
        <p:txBody>
          <a:bodyPr wrap="none" rtlCol="0">
            <a:spAutoFit/>
          </a:bodyPr>
          <a:lstStyle/>
          <a:p>
            <a:r>
              <a:rPr lang="en-US" sz="2800" dirty="0"/>
              <a:t>VNL V.2</a:t>
            </a:r>
          </a:p>
        </p:txBody>
      </p:sp>
    </p:spTree>
    <p:extLst>
      <p:ext uri="{BB962C8B-B14F-4D97-AF65-F5344CB8AC3E}">
        <p14:creationId xmlns:p14="http://schemas.microsoft.com/office/powerpoint/2010/main" val="1522952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A0F640D-8F75-47BF-A221-C6D7B15925B3}"/>
              </a:ext>
            </a:extLst>
          </p:cNvPr>
          <p:cNvSpPr/>
          <p:nvPr/>
        </p:nvSpPr>
        <p:spPr>
          <a:xfrm>
            <a:off x="1632304" y="120002"/>
            <a:ext cx="2708365" cy="1288868"/>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Monthly DNB Composites</a:t>
            </a:r>
          </a:p>
          <a:p>
            <a:pPr marL="285742" indent="-285742" algn="ctr">
              <a:buFont typeface="Arial" panose="020B0604020202020204" pitchFamily="34" charset="0"/>
              <a:buChar char="•"/>
            </a:pPr>
            <a:r>
              <a:rPr lang="en-US" dirty="0">
                <a:solidFill>
                  <a:schemeClr val="tx1"/>
                </a:solidFill>
              </a:rPr>
              <a:t>Average Radiance</a:t>
            </a:r>
          </a:p>
          <a:p>
            <a:pPr marL="285742" indent="-285742" algn="ctr">
              <a:buFont typeface="Arial" panose="020B0604020202020204" pitchFamily="34" charset="0"/>
              <a:buChar char="•"/>
            </a:pPr>
            <a:r>
              <a:rPr lang="en-US" dirty="0">
                <a:solidFill>
                  <a:schemeClr val="tx1"/>
                </a:solidFill>
              </a:rPr>
              <a:t>Cloud-free observations</a:t>
            </a:r>
          </a:p>
          <a:p>
            <a:pPr marL="285742" indent="-285742" algn="ctr">
              <a:buFont typeface="Arial" panose="020B0604020202020204" pitchFamily="34" charset="0"/>
              <a:buChar char="•"/>
            </a:pPr>
            <a:r>
              <a:rPr lang="en-US" dirty="0">
                <a:solidFill>
                  <a:schemeClr val="tx1"/>
                </a:solidFill>
              </a:rPr>
              <a:t>Total observations</a:t>
            </a:r>
          </a:p>
        </p:txBody>
      </p:sp>
      <p:sp>
        <p:nvSpPr>
          <p:cNvPr id="5" name="Rectangle 4">
            <a:extLst>
              <a:ext uri="{FF2B5EF4-FFF2-40B4-BE49-F238E27FC236}">
                <a16:creationId xmlns:a16="http://schemas.microsoft.com/office/drawing/2014/main" id="{7FD8506B-7F79-4F87-91DC-F99F45C71D7E}"/>
              </a:ext>
            </a:extLst>
          </p:cNvPr>
          <p:cNvSpPr/>
          <p:nvPr/>
        </p:nvSpPr>
        <p:spPr>
          <a:xfrm>
            <a:off x="1610767" y="5858692"/>
            <a:ext cx="2708365" cy="1833156"/>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Aurora Filtering</a:t>
            </a:r>
          </a:p>
          <a:p>
            <a:pPr algn="ctr"/>
            <a:r>
              <a:rPr lang="en-US" dirty="0">
                <a:solidFill>
                  <a:schemeClr val="tx1"/>
                </a:solidFill>
              </a:rPr>
              <a:t>Raise DR threshold to 1.0 in north aurora zone. Zero out radiances in south aurora zone.</a:t>
            </a:r>
          </a:p>
        </p:txBody>
      </p:sp>
      <p:sp>
        <p:nvSpPr>
          <p:cNvPr id="6" name="Rectangle 5">
            <a:extLst>
              <a:ext uri="{FF2B5EF4-FFF2-40B4-BE49-F238E27FC236}">
                <a16:creationId xmlns:a16="http://schemas.microsoft.com/office/drawing/2014/main" id="{CD9B4080-FBD8-4BE4-83B8-EEB51777A0A8}"/>
              </a:ext>
            </a:extLst>
          </p:cNvPr>
          <p:cNvSpPr/>
          <p:nvPr/>
        </p:nvSpPr>
        <p:spPr>
          <a:xfrm>
            <a:off x="4615225" y="1937655"/>
            <a:ext cx="3265714" cy="1528356"/>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Multiyear DNB Composites</a:t>
            </a:r>
          </a:p>
          <a:p>
            <a:pPr marL="285742" indent="-285742" algn="ctr">
              <a:buFont typeface="Arial" panose="020B0604020202020204" pitchFamily="34" charset="0"/>
              <a:buChar char="•"/>
            </a:pPr>
            <a:r>
              <a:rPr lang="en-US" dirty="0">
                <a:solidFill>
                  <a:schemeClr val="tx1"/>
                </a:solidFill>
              </a:rPr>
              <a:t>Max of median radiances</a:t>
            </a:r>
          </a:p>
          <a:p>
            <a:pPr marL="285742" indent="-285742" algn="ctr">
              <a:buFont typeface="Arial" panose="020B0604020202020204" pitchFamily="34" charset="0"/>
              <a:buChar char="•"/>
            </a:pPr>
            <a:r>
              <a:rPr lang="en-US" dirty="0">
                <a:solidFill>
                  <a:schemeClr val="tx1"/>
                </a:solidFill>
              </a:rPr>
              <a:t>3x3 Max median data range</a:t>
            </a:r>
          </a:p>
          <a:p>
            <a:pPr marL="285742" indent="-285742" algn="ctr">
              <a:buFont typeface="Arial" panose="020B0604020202020204" pitchFamily="34" charset="0"/>
              <a:buChar char="•"/>
            </a:pPr>
            <a:r>
              <a:rPr lang="en-US" dirty="0">
                <a:solidFill>
                  <a:schemeClr val="tx1"/>
                </a:solidFill>
              </a:rPr>
              <a:t>Percent cloud-free observations</a:t>
            </a:r>
          </a:p>
        </p:txBody>
      </p:sp>
      <p:sp>
        <p:nvSpPr>
          <p:cNvPr id="7" name="Rectangle 6">
            <a:extLst>
              <a:ext uri="{FF2B5EF4-FFF2-40B4-BE49-F238E27FC236}">
                <a16:creationId xmlns:a16="http://schemas.microsoft.com/office/drawing/2014/main" id="{0FC9259B-C93D-4E1D-9521-1503F709E8A5}"/>
              </a:ext>
            </a:extLst>
          </p:cNvPr>
          <p:cNvSpPr/>
          <p:nvPr/>
        </p:nvSpPr>
        <p:spPr>
          <a:xfrm>
            <a:off x="4732793" y="3884024"/>
            <a:ext cx="3017517" cy="1974669"/>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Multiyear DR Threshold Grid</a:t>
            </a:r>
          </a:p>
          <a:p>
            <a:pPr algn="ctr"/>
            <a:r>
              <a:rPr lang="en-US" dirty="0">
                <a:solidFill>
                  <a:schemeClr val="tx1"/>
                </a:solidFill>
              </a:rPr>
              <a:t>From % cloud-free versus DR scattergram for confirmed background areas.  </a:t>
            </a:r>
          </a:p>
          <a:p>
            <a:pPr algn="ctr"/>
            <a:endParaRPr lang="en-US" dirty="0">
              <a:solidFill>
                <a:schemeClr val="tx1"/>
              </a:solidFill>
            </a:endParaRPr>
          </a:p>
        </p:txBody>
      </p:sp>
      <p:sp>
        <p:nvSpPr>
          <p:cNvPr id="8" name="Rectangle 7">
            <a:extLst>
              <a:ext uri="{FF2B5EF4-FFF2-40B4-BE49-F238E27FC236}">
                <a16:creationId xmlns:a16="http://schemas.microsoft.com/office/drawing/2014/main" id="{B1DB2609-D9F6-43B5-B387-FA569113EA58}"/>
              </a:ext>
            </a:extLst>
          </p:cNvPr>
          <p:cNvSpPr/>
          <p:nvPr/>
        </p:nvSpPr>
        <p:spPr>
          <a:xfrm>
            <a:off x="4732792" y="6112330"/>
            <a:ext cx="3017517" cy="1419497"/>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Multiyear Masked Median</a:t>
            </a:r>
          </a:p>
          <a:p>
            <a:pPr algn="ctr"/>
            <a:r>
              <a:rPr lang="en-US" dirty="0">
                <a:solidFill>
                  <a:schemeClr val="tx1"/>
                </a:solidFill>
              </a:rPr>
              <a:t>Draw north and south auroral zone vector polygons</a:t>
            </a:r>
          </a:p>
          <a:p>
            <a:pPr algn="ctr"/>
            <a:endParaRPr lang="en-US" dirty="0">
              <a:solidFill>
                <a:schemeClr val="tx1"/>
              </a:solidFill>
            </a:endParaRPr>
          </a:p>
        </p:txBody>
      </p:sp>
      <p:sp>
        <p:nvSpPr>
          <p:cNvPr id="9" name="Rectangle 8">
            <a:extLst>
              <a:ext uri="{FF2B5EF4-FFF2-40B4-BE49-F238E27FC236}">
                <a16:creationId xmlns:a16="http://schemas.microsoft.com/office/drawing/2014/main" id="{9527825E-3EAE-4D0F-ADCE-A77484375E70}"/>
              </a:ext>
            </a:extLst>
          </p:cNvPr>
          <p:cNvSpPr/>
          <p:nvPr/>
        </p:nvSpPr>
        <p:spPr>
          <a:xfrm>
            <a:off x="1554159" y="4171404"/>
            <a:ext cx="2971805" cy="12192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Annual DR Masked Medians</a:t>
            </a:r>
          </a:p>
          <a:p>
            <a:pPr algn="ctr"/>
            <a:r>
              <a:rPr lang="en-US" dirty="0">
                <a:solidFill>
                  <a:schemeClr val="tx1"/>
                </a:solidFill>
              </a:rPr>
              <a:t>Zero out radiances in grid cells where DR is below threshold.</a:t>
            </a:r>
          </a:p>
        </p:txBody>
      </p:sp>
      <p:sp>
        <p:nvSpPr>
          <p:cNvPr id="11" name="Rectangle 10">
            <a:extLst>
              <a:ext uri="{FF2B5EF4-FFF2-40B4-BE49-F238E27FC236}">
                <a16:creationId xmlns:a16="http://schemas.microsoft.com/office/drawing/2014/main" id="{271F12F3-43C3-41D7-A8CF-737202B4F42C}"/>
              </a:ext>
            </a:extLst>
          </p:cNvPr>
          <p:cNvSpPr/>
          <p:nvPr/>
        </p:nvSpPr>
        <p:spPr>
          <a:xfrm>
            <a:off x="1610767" y="7916091"/>
            <a:ext cx="2708365" cy="1833156"/>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North Aurora Cleanup</a:t>
            </a:r>
          </a:p>
          <a:p>
            <a:pPr algn="ctr"/>
            <a:r>
              <a:rPr lang="en-US" dirty="0">
                <a:solidFill>
                  <a:schemeClr val="tx1"/>
                </a:solidFill>
              </a:rPr>
              <a:t>Apply residual aurora off mask to zero out aurora noise in masked medians.</a:t>
            </a:r>
          </a:p>
        </p:txBody>
      </p:sp>
      <p:sp>
        <p:nvSpPr>
          <p:cNvPr id="12" name="Rectangle 11">
            <a:extLst>
              <a:ext uri="{FF2B5EF4-FFF2-40B4-BE49-F238E27FC236}">
                <a16:creationId xmlns:a16="http://schemas.microsoft.com/office/drawing/2014/main" id="{0720BDBB-DF63-4755-9585-9EA20048F5BF}"/>
              </a:ext>
            </a:extLst>
          </p:cNvPr>
          <p:cNvSpPr/>
          <p:nvPr/>
        </p:nvSpPr>
        <p:spPr>
          <a:xfrm>
            <a:off x="1508447" y="1846490"/>
            <a:ext cx="3017517" cy="2238783"/>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a:p>
            <a:pPr algn="ctr"/>
            <a:r>
              <a:rPr lang="en-US" b="1" dirty="0">
                <a:solidFill>
                  <a:schemeClr val="tx1"/>
                </a:solidFill>
              </a:rPr>
              <a:t>Annual DNB Composites</a:t>
            </a:r>
            <a:endParaRPr lang="en-US" dirty="0">
              <a:solidFill>
                <a:srgbClr val="C00000"/>
              </a:solidFill>
            </a:endParaRPr>
          </a:p>
          <a:p>
            <a:pPr marL="285742" indent="-285742" algn="ctr">
              <a:buFont typeface="Arial" panose="020B0604020202020204" pitchFamily="34" charset="0"/>
              <a:buChar char="•"/>
            </a:pPr>
            <a:r>
              <a:rPr lang="en-US" sz="1600" dirty="0">
                <a:solidFill>
                  <a:schemeClr val="tx1"/>
                </a:solidFill>
              </a:rPr>
              <a:t>Skip months with less than 3 cloud-free observations</a:t>
            </a:r>
          </a:p>
          <a:p>
            <a:pPr marL="285742" indent="-285742" algn="ctr">
              <a:buFont typeface="Arial" panose="020B0604020202020204" pitchFamily="34" charset="0"/>
              <a:buChar char="•"/>
            </a:pPr>
            <a:r>
              <a:rPr lang="en-US" sz="1600" dirty="0">
                <a:solidFill>
                  <a:schemeClr val="tx1"/>
                </a:solidFill>
              </a:rPr>
              <a:t>Total observations </a:t>
            </a:r>
          </a:p>
          <a:p>
            <a:pPr marL="285742" indent="-285742" algn="ctr">
              <a:buFont typeface="Arial" panose="020B0604020202020204" pitchFamily="34" charset="0"/>
              <a:buChar char="•"/>
            </a:pPr>
            <a:r>
              <a:rPr lang="en-US" sz="1600" dirty="0">
                <a:solidFill>
                  <a:schemeClr val="tx1"/>
                </a:solidFill>
              </a:rPr>
              <a:t>Cloud-free observations</a:t>
            </a:r>
          </a:p>
          <a:p>
            <a:pPr marL="285742" indent="-285742" algn="ctr">
              <a:buFont typeface="Arial" panose="020B0604020202020204" pitchFamily="34" charset="0"/>
              <a:buChar char="•"/>
            </a:pPr>
            <a:r>
              <a:rPr lang="en-US" sz="1600" dirty="0">
                <a:solidFill>
                  <a:schemeClr val="tx1"/>
                </a:solidFill>
              </a:rPr>
              <a:t>Min, max, average, and median radiance grids</a:t>
            </a:r>
          </a:p>
          <a:p>
            <a:pPr marL="285742" indent="-285742" algn="ctr">
              <a:buFont typeface="Arial" panose="020B0604020202020204" pitchFamily="34" charset="0"/>
              <a:buChar char="•"/>
            </a:pPr>
            <a:r>
              <a:rPr lang="en-US" sz="1600" dirty="0">
                <a:solidFill>
                  <a:schemeClr val="tx1"/>
                </a:solidFill>
              </a:rPr>
              <a:t>3x3 data range from median</a:t>
            </a:r>
          </a:p>
          <a:p>
            <a:pPr marL="285742" indent="-285742" algn="ctr">
              <a:buFont typeface="Arial" panose="020B0604020202020204" pitchFamily="34" charset="0"/>
              <a:buChar char="•"/>
            </a:pPr>
            <a:endParaRPr lang="en-US" sz="1600" dirty="0">
              <a:solidFill>
                <a:schemeClr val="tx1"/>
              </a:solidFill>
            </a:endParaRPr>
          </a:p>
          <a:p>
            <a:pPr algn="ctr"/>
            <a:endParaRPr lang="en-US" dirty="0">
              <a:solidFill>
                <a:schemeClr val="tx1"/>
              </a:solidFill>
            </a:endParaRPr>
          </a:p>
        </p:txBody>
      </p:sp>
      <p:sp>
        <p:nvSpPr>
          <p:cNvPr id="13" name="Rectangle 12">
            <a:extLst>
              <a:ext uri="{FF2B5EF4-FFF2-40B4-BE49-F238E27FC236}">
                <a16:creationId xmlns:a16="http://schemas.microsoft.com/office/drawing/2014/main" id="{5F0BC33B-CF0A-40D9-8AFE-165BDDDA97DB}"/>
              </a:ext>
            </a:extLst>
          </p:cNvPr>
          <p:cNvSpPr/>
          <p:nvPr/>
        </p:nvSpPr>
        <p:spPr>
          <a:xfrm>
            <a:off x="4732790" y="7691850"/>
            <a:ext cx="3017517" cy="1419497"/>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Multiyear Masked Median</a:t>
            </a:r>
          </a:p>
          <a:p>
            <a:pPr algn="ctr"/>
            <a:r>
              <a:rPr lang="en-US" dirty="0">
                <a:solidFill>
                  <a:schemeClr val="tx1"/>
                </a:solidFill>
              </a:rPr>
              <a:t>Draw vector polygons on residual aurora features for masking.</a:t>
            </a:r>
          </a:p>
          <a:p>
            <a:pPr algn="ctr"/>
            <a:endParaRPr lang="en-US" dirty="0">
              <a:solidFill>
                <a:schemeClr val="tx1"/>
              </a:solidFill>
            </a:endParaRPr>
          </a:p>
        </p:txBody>
      </p:sp>
      <p:sp>
        <p:nvSpPr>
          <p:cNvPr id="15" name="Arrow: Right 14">
            <a:extLst>
              <a:ext uri="{FF2B5EF4-FFF2-40B4-BE49-F238E27FC236}">
                <a16:creationId xmlns:a16="http://schemas.microsoft.com/office/drawing/2014/main" id="{7CD5A2A3-7B27-456A-B49F-C6CC03957E0E}"/>
              </a:ext>
            </a:extLst>
          </p:cNvPr>
          <p:cNvSpPr/>
          <p:nvPr/>
        </p:nvSpPr>
        <p:spPr>
          <a:xfrm rot="5400000">
            <a:off x="2841397" y="1528041"/>
            <a:ext cx="351616" cy="174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304196E2-A2FC-4063-932C-16E932AB0064}"/>
              </a:ext>
            </a:extLst>
          </p:cNvPr>
          <p:cNvSpPr/>
          <p:nvPr/>
        </p:nvSpPr>
        <p:spPr>
          <a:xfrm rot="10800000">
            <a:off x="4358851" y="8537820"/>
            <a:ext cx="351616" cy="174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85DB41F3-7D88-4AD7-A70B-23FDC48159A2}"/>
              </a:ext>
            </a:extLst>
          </p:cNvPr>
          <p:cNvSpPr/>
          <p:nvPr/>
        </p:nvSpPr>
        <p:spPr>
          <a:xfrm rot="3247759">
            <a:off x="4202942" y="5644435"/>
            <a:ext cx="636883" cy="2399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3FF33687-A227-4D31-AE65-B6247CBE4F42}"/>
              </a:ext>
            </a:extLst>
          </p:cNvPr>
          <p:cNvSpPr/>
          <p:nvPr/>
        </p:nvSpPr>
        <p:spPr>
          <a:xfrm rot="10800000">
            <a:off x="4345573" y="6585334"/>
            <a:ext cx="351616" cy="174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Right 18">
            <a:extLst>
              <a:ext uri="{FF2B5EF4-FFF2-40B4-BE49-F238E27FC236}">
                <a16:creationId xmlns:a16="http://schemas.microsoft.com/office/drawing/2014/main" id="{96BA4A5D-9796-4BF4-81B6-1D2F4361D524}"/>
              </a:ext>
            </a:extLst>
          </p:cNvPr>
          <p:cNvSpPr/>
          <p:nvPr/>
        </p:nvSpPr>
        <p:spPr>
          <a:xfrm rot="10800000">
            <a:off x="4453570" y="4506417"/>
            <a:ext cx="351616" cy="174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334C624C-361A-4D17-B86C-E3EB86847FD5}"/>
              </a:ext>
            </a:extLst>
          </p:cNvPr>
          <p:cNvSpPr/>
          <p:nvPr/>
        </p:nvSpPr>
        <p:spPr>
          <a:xfrm rot="5400000">
            <a:off x="6072274" y="3538956"/>
            <a:ext cx="351616" cy="174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Right 20">
            <a:extLst>
              <a:ext uri="{FF2B5EF4-FFF2-40B4-BE49-F238E27FC236}">
                <a16:creationId xmlns:a16="http://schemas.microsoft.com/office/drawing/2014/main" id="{4A2316D2-2C5A-4820-862C-008FC571F20D}"/>
              </a:ext>
            </a:extLst>
          </p:cNvPr>
          <p:cNvSpPr/>
          <p:nvPr/>
        </p:nvSpPr>
        <p:spPr>
          <a:xfrm>
            <a:off x="4347971" y="2695864"/>
            <a:ext cx="351616" cy="174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53E57A47-1311-497B-8B42-AEAC0CCA2E37}"/>
              </a:ext>
            </a:extLst>
          </p:cNvPr>
          <p:cNvSpPr/>
          <p:nvPr/>
        </p:nvSpPr>
        <p:spPr>
          <a:xfrm rot="3247759">
            <a:off x="4243718" y="7651898"/>
            <a:ext cx="636883" cy="2399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id="{9E4669F2-5C0C-431E-8813-E14BED8852F3}"/>
              </a:ext>
            </a:extLst>
          </p:cNvPr>
          <p:cNvSpPr/>
          <p:nvPr/>
        </p:nvSpPr>
        <p:spPr>
          <a:xfrm rot="3247759">
            <a:off x="4216219" y="9680360"/>
            <a:ext cx="636883" cy="2399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494373FE-2A4A-4609-8B31-31AB05BD8104}"/>
              </a:ext>
            </a:extLst>
          </p:cNvPr>
          <p:cNvSpPr/>
          <p:nvPr/>
        </p:nvSpPr>
        <p:spPr>
          <a:xfrm>
            <a:off x="4710467" y="10128662"/>
            <a:ext cx="3017517" cy="125868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a:p>
            <a:pPr algn="ctr"/>
            <a:r>
              <a:rPr lang="en-US" b="1" dirty="0">
                <a:solidFill>
                  <a:schemeClr val="tx1"/>
                </a:solidFill>
              </a:rPr>
              <a:t>Annual Masked Radiances</a:t>
            </a:r>
          </a:p>
          <a:p>
            <a:pPr algn="ctr"/>
            <a:r>
              <a:rPr lang="en-US" dirty="0">
                <a:solidFill>
                  <a:schemeClr val="tx1"/>
                </a:solidFill>
              </a:rPr>
              <a:t>Apply lit grid cell mask to the annual average and median radiance grids.</a:t>
            </a:r>
          </a:p>
          <a:p>
            <a:pPr algn="ctr"/>
            <a:endParaRPr lang="en-US" dirty="0">
              <a:solidFill>
                <a:schemeClr val="tx1"/>
              </a:solidFill>
            </a:endParaRPr>
          </a:p>
        </p:txBody>
      </p:sp>
      <p:sp>
        <p:nvSpPr>
          <p:cNvPr id="2" name="TextBox 1">
            <a:extLst>
              <a:ext uri="{FF2B5EF4-FFF2-40B4-BE49-F238E27FC236}">
                <a16:creationId xmlns:a16="http://schemas.microsoft.com/office/drawing/2014/main" id="{90130B6B-D6CD-16EA-B4B3-19DE00774539}"/>
              </a:ext>
            </a:extLst>
          </p:cNvPr>
          <p:cNvSpPr txBox="1"/>
          <p:nvPr/>
        </p:nvSpPr>
        <p:spPr>
          <a:xfrm>
            <a:off x="5571806" y="374029"/>
            <a:ext cx="1568956" cy="523220"/>
          </a:xfrm>
          <a:prstGeom prst="rect">
            <a:avLst/>
          </a:prstGeom>
          <a:noFill/>
        </p:spPr>
        <p:txBody>
          <a:bodyPr wrap="none" rtlCol="0">
            <a:spAutoFit/>
          </a:bodyPr>
          <a:lstStyle/>
          <a:p>
            <a:r>
              <a:rPr lang="en-US" sz="2800" dirty="0"/>
              <a:t>VNL V.2.1</a:t>
            </a:r>
          </a:p>
        </p:txBody>
      </p:sp>
    </p:spTree>
    <p:extLst>
      <p:ext uri="{BB962C8B-B14F-4D97-AF65-F5344CB8AC3E}">
        <p14:creationId xmlns:p14="http://schemas.microsoft.com/office/powerpoint/2010/main" val="2897825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A0F640D-8F75-47BF-A221-C6D7B15925B3}"/>
              </a:ext>
            </a:extLst>
          </p:cNvPr>
          <p:cNvSpPr/>
          <p:nvPr/>
        </p:nvSpPr>
        <p:spPr>
          <a:xfrm>
            <a:off x="1610767" y="103925"/>
            <a:ext cx="2708365" cy="1288868"/>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Monthly DNB Composites</a:t>
            </a:r>
          </a:p>
          <a:p>
            <a:pPr marL="285742" indent="-285742" algn="ctr">
              <a:buFont typeface="Arial" panose="020B0604020202020204" pitchFamily="34" charset="0"/>
              <a:buChar char="•"/>
            </a:pPr>
            <a:r>
              <a:rPr lang="en-US" dirty="0">
                <a:solidFill>
                  <a:schemeClr val="tx1"/>
                </a:solidFill>
              </a:rPr>
              <a:t>Average Radiance</a:t>
            </a:r>
          </a:p>
          <a:p>
            <a:pPr marL="285742" indent="-285742" algn="ctr">
              <a:buFont typeface="Arial" panose="020B0604020202020204" pitchFamily="34" charset="0"/>
              <a:buChar char="•"/>
            </a:pPr>
            <a:r>
              <a:rPr lang="en-US" dirty="0">
                <a:solidFill>
                  <a:schemeClr val="tx1"/>
                </a:solidFill>
              </a:rPr>
              <a:t>Cloud-free observations</a:t>
            </a:r>
          </a:p>
          <a:p>
            <a:pPr marL="285742" indent="-285742" algn="ctr">
              <a:buFont typeface="Arial" panose="020B0604020202020204" pitchFamily="34" charset="0"/>
              <a:buChar char="•"/>
            </a:pPr>
            <a:r>
              <a:rPr lang="en-US" dirty="0">
                <a:solidFill>
                  <a:schemeClr val="tx1"/>
                </a:solidFill>
              </a:rPr>
              <a:t>Total observations</a:t>
            </a:r>
          </a:p>
        </p:txBody>
      </p:sp>
      <p:sp>
        <p:nvSpPr>
          <p:cNvPr id="5" name="Rectangle 4">
            <a:extLst>
              <a:ext uri="{FF2B5EF4-FFF2-40B4-BE49-F238E27FC236}">
                <a16:creationId xmlns:a16="http://schemas.microsoft.com/office/drawing/2014/main" id="{7FD8506B-7F79-4F87-91DC-F99F45C71D7E}"/>
              </a:ext>
            </a:extLst>
          </p:cNvPr>
          <p:cNvSpPr/>
          <p:nvPr/>
        </p:nvSpPr>
        <p:spPr>
          <a:xfrm>
            <a:off x="1610767" y="5858692"/>
            <a:ext cx="2708365" cy="1833156"/>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Aurora Filtering</a:t>
            </a:r>
          </a:p>
          <a:p>
            <a:pPr algn="ctr"/>
            <a:r>
              <a:rPr lang="en-US" dirty="0">
                <a:solidFill>
                  <a:schemeClr val="tx1"/>
                </a:solidFill>
              </a:rPr>
              <a:t>Raise DR threshold to 1.0 in north aurora zone. Zero out radiances in south aurora zone.</a:t>
            </a:r>
          </a:p>
        </p:txBody>
      </p:sp>
      <p:sp>
        <p:nvSpPr>
          <p:cNvPr id="6" name="Rectangle 5">
            <a:extLst>
              <a:ext uri="{FF2B5EF4-FFF2-40B4-BE49-F238E27FC236}">
                <a16:creationId xmlns:a16="http://schemas.microsoft.com/office/drawing/2014/main" id="{CD9B4080-FBD8-4BE4-83B8-EEB51777A0A8}"/>
              </a:ext>
            </a:extLst>
          </p:cNvPr>
          <p:cNvSpPr/>
          <p:nvPr/>
        </p:nvSpPr>
        <p:spPr>
          <a:xfrm>
            <a:off x="4615225" y="1937655"/>
            <a:ext cx="3265714" cy="1528356"/>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Multiyear DNB Composites</a:t>
            </a:r>
          </a:p>
          <a:p>
            <a:pPr marL="285742" indent="-285742" algn="ctr">
              <a:buFont typeface="Arial" panose="020B0604020202020204" pitchFamily="34" charset="0"/>
              <a:buChar char="•"/>
            </a:pPr>
            <a:r>
              <a:rPr lang="en-US" dirty="0">
                <a:solidFill>
                  <a:schemeClr val="tx1"/>
                </a:solidFill>
              </a:rPr>
              <a:t>Max of median radiances</a:t>
            </a:r>
          </a:p>
          <a:p>
            <a:pPr marL="285742" indent="-285742" algn="ctr">
              <a:buFont typeface="Arial" panose="020B0604020202020204" pitchFamily="34" charset="0"/>
              <a:buChar char="•"/>
            </a:pPr>
            <a:r>
              <a:rPr lang="en-US" dirty="0">
                <a:solidFill>
                  <a:schemeClr val="tx1"/>
                </a:solidFill>
              </a:rPr>
              <a:t>3x3 Max median data range</a:t>
            </a:r>
          </a:p>
          <a:p>
            <a:pPr marL="285742" indent="-285742" algn="ctr">
              <a:buFont typeface="Arial" panose="020B0604020202020204" pitchFamily="34" charset="0"/>
              <a:buChar char="•"/>
            </a:pPr>
            <a:r>
              <a:rPr lang="en-US" dirty="0">
                <a:solidFill>
                  <a:schemeClr val="tx1"/>
                </a:solidFill>
              </a:rPr>
              <a:t>Percent cloud-free observations</a:t>
            </a:r>
          </a:p>
        </p:txBody>
      </p:sp>
      <p:sp>
        <p:nvSpPr>
          <p:cNvPr id="7" name="Rectangle 6">
            <a:extLst>
              <a:ext uri="{FF2B5EF4-FFF2-40B4-BE49-F238E27FC236}">
                <a16:creationId xmlns:a16="http://schemas.microsoft.com/office/drawing/2014/main" id="{0FC9259B-C93D-4E1D-9521-1503F709E8A5}"/>
              </a:ext>
            </a:extLst>
          </p:cNvPr>
          <p:cNvSpPr/>
          <p:nvPr/>
        </p:nvSpPr>
        <p:spPr>
          <a:xfrm>
            <a:off x="4732793" y="3884024"/>
            <a:ext cx="3017517" cy="1974669"/>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Multiyear DR Threshold Grid</a:t>
            </a:r>
          </a:p>
          <a:p>
            <a:pPr algn="ctr"/>
            <a:r>
              <a:rPr lang="en-US" dirty="0">
                <a:solidFill>
                  <a:schemeClr val="tx1"/>
                </a:solidFill>
              </a:rPr>
              <a:t>From % cloud-free versus DR scattergram for confirmed background areas.  </a:t>
            </a:r>
          </a:p>
          <a:p>
            <a:pPr algn="ctr"/>
            <a:endParaRPr lang="en-US" dirty="0">
              <a:solidFill>
                <a:schemeClr val="tx1"/>
              </a:solidFill>
            </a:endParaRPr>
          </a:p>
        </p:txBody>
      </p:sp>
      <p:sp>
        <p:nvSpPr>
          <p:cNvPr id="8" name="Rectangle 7">
            <a:extLst>
              <a:ext uri="{FF2B5EF4-FFF2-40B4-BE49-F238E27FC236}">
                <a16:creationId xmlns:a16="http://schemas.microsoft.com/office/drawing/2014/main" id="{B1DB2609-D9F6-43B5-B387-FA569113EA58}"/>
              </a:ext>
            </a:extLst>
          </p:cNvPr>
          <p:cNvSpPr/>
          <p:nvPr/>
        </p:nvSpPr>
        <p:spPr>
          <a:xfrm>
            <a:off x="4732792" y="6112330"/>
            <a:ext cx="3017517" cy="1419497"/>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Multiyear Masked Median</a:t>
            </a:r>
          </a:p>
          <a:p>
            <a:pPr algn="ctr"/>
            <a:r>
              <a:rPr lang="en-US" dirty="0">
                <a:solidFill>
                  <a:schemeClr val="tx1"/>
                </a:solidFill>
              </a:rPr>
              <a:t>Draw north and south auroral zone vector polygons</a:t>
            </a:r>
          </a:p>
          <a:p>
            <a:pPr algn="ctr"/>
            <a:endParaRPr lang="en-US" dirty="0">
              <a:solidFill>
                <a:schemeClr val="tx1"/>
              </a:solidFill>
            </a:endParaRPr>
          </a:p>
        </p:txBody>
      </p:sp>
      <p:sp>
        <p:nvSpPr>
          <p:cNvPr id="9" name="Rectangle 8">
            <a:extLst>
              <a:ext uri="{FF2B5EF4-FFF2-40B4-BE49-F238E27FC236}">
                <a16:creationId xmlns:a16="http://schemas.microsoft.com/office/drawing/2014/main" id="{9527825E-3EAE-4D0F-ADCE-A77484375E70}"/>
              </a:ext>
            </a:extLst>
          </p:cNvPr>
          <p:cNvSpPr/>
          <p:nvPr/>
        </p:nvSpPr>
        <p:spPr>
          <a:xfrm>
            <a:off x="1554157" y="4309517"/>
            <a:ext cx="2971805" cy="12192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Annual DR Masked Medians</a:t>
            </a:r>
          </a:p>
          <a:p>
            <a:pPr algn="ctr"/>
            <a:r>
              <a:rPr lang="en-US" dirty="0">
                <a:solidFill>
                  <a:schemeClr val="tx1"/>
                </a:solidFill>
              </a:rPr>
              <a:t>Zero out radiances in grid cells where DR is below threshold.</a:t>
            </a:r>
          </a:p>
        </p:txBody>
      </p:sp>
      <p:sp>
        <p:nvSpPr>
          <p:cNvPr id="11" name="Rectangle 10">
            <a:extLst>
              <a:ext uri="{FF2B5EF4-FFF2-40B4-BE49-F238E27FC236}">
                <a16:creationId xmlns:a16="http://schemas.microsoft.com/office/drawing/2014/main" id="{271F12F3-43C3-41D7-A8CF-737202B4F42C}"/>
              </a:ext>
            </a:extLst>
          </p:cNvPr>
          <p:cNvSpPr/>
          <p:nvPr/>
        </p:nvSpPr>
        <p:spPr>
          <a:xfrm>
            <a:off x="1610767" y="7916091"/>
            <a:ext cx="2708365" cy="1833156"/>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North Aurora Cleanup</a:t>
            </a:r>
          </a:p>
          <a:p>
            <a:pPr algn="ctr"/>
            <a:r>
              <a:rPr lang="en-US" dirty="0">
                <a:solidFill>
                  <a:schemeClr val="tx1"/>
                </a:solidFill>
              </a:rPr>
              <a:t>Apply residual aurora off mask to zero out aurora noise in masked medians.</a:t>
            </a:r>
          </a:p>
        </p:txBody>
      </p:sp>
      <p:sp>
        <p:nvSpPr>
          <p:cNvPr id="12" name="Rectangle 11">
            <a:extLst>
              <a:ext uri="{FF2B5EF4-FFF2-40B4-BE49-F238E27FC236}">
                <a16:creationId xmlns:a16="http://schemas.microsoft.com/office/drawing/2014/main" id="{0720BDBB-DF63-4755-9585-9EA20048F5BF}"/>
              </a:ext>
            </a:extLst>
          </p:cNvPr>
          <p:cNvSpPr/>
          <p:nvPr/>
        </p:nvSpPr>
        <p:spPr>
          <a:xfrm>
            <a:off x="1462735" y="1531840"/>
            <a:ext cx="3017517" cy="2630951"/>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a:p>
            <a:pPr algn="ctr"/>
            <a:endParaRPr lang="en-US" b="1" dirty="0">
              <a:solidFill>
                <a:schemeClr val="tx1"/>
              </a:solidFill>
            </a:endParaRPr>
          </a:p>
          <a:p>
            <a:pPr algn="ctr"/>
            <a:r>
              <a:rPr lang="en-US" b="1" dirty="0">
                <a:solidFill>
                  <a:schemeClr val="tx1"/>
                </a:solidFill>
              </a:rPr>
              <a:t>Annual DNB Composites</a:t>
            </a:r>
            <a:endParaRPr lang="en-US" dirty="0">
              <a:solidFill>
                <a:srgbClr val="C00000"/>
              </a:solidFill>
            </a:endParaRPr>
          </a:p>
          <a:p>
            <a:pPr marL="285742" indent="-285742" algn="ctr">
              <a:buFont typeface="Arial" panose="020B0604020202020204" pitchFamily="34" charset="0"/>
              <a:buChar char="•"/>
            </a:pPr>
            <a:r>
              <a:rPr lang="en-US" sz="1600" dirty="0">
                <a:solidFill>
                  <a:schemeClr val="tx1"/>
                </a:solidFill>
              </a:rPr>
              <a:t>Mix of VIIRS data from multiple satellites</a:t>
            </a:r>
          </a:p>
          <a:p>
            <a:pPr marL="285742" indent="-285742" algn="ctr">
              <a:buFont typeface="Arial" panose="020B0604020202020204" pitchFamily="34" charset="0"/>
              <a:buChar char="•"/>
            </a:pPr>
            <a:r>
              <a:rPr lang="en-US" sz="1600" dirty="0">
                <a:solidFill>
                  <a:schemeClr val="tx1"/>
                </a:solidFill>
              </a:rPr>
              <a:t>Skip months with less than 1 cloud-free observations</a:t>
            </a:r>
          </a:p>
          <a:p>
            <a:pPr marL="285742" indent="-285742" algn="ctr">
              <a:buFont typeface="Arial" panose="020B0604020202020204" pitchFamily="34" charset="0"/>
              <a:buChar char="•"/>
            </a:pPr>
            <a:r>
              <a:rPr lang="en-US" sz="1600" dirty="0">
                <a:solidFill>
                  <a:schemeClr val="tx1"/>
                </a:solidFill>
              </a:rPr>
              <a:t>Total observations </a:t>
            </a:r>
          </a:p>
          <a:p>
            <a:pPr marL="285742" indent="-285742" algn="ctr">
              <a:buFont typeface="Arial" panose="020B0604020202020204" pitchFamily="34" charset="0"/>
              <a:buChar char="•"/>
            </a:pPr>
            <a:r>
              <a:rPr lang="en-US" sz="1600" dirty="0">
                <a:solidFill>
                  <a:schemeClr val="tx1"/>
                </a:solidFill>
              </a:rPr>
              <a:t>Cloud-free observations</a:t>
            </a:r>
          </a:p>
          <a:p>
            <a:pPr marL="285742" indent="-285742" algn="ctr">
              <a:buFont typeface="Arial" panose="020B0604020202020204" pitchFamily="34" charset="0"/>
              <a:buChar char="•"/>
            </a:pPr>
            <a:r>
              <a:rPr lang="en-US" sz="1600" dirty="0">
                <a:solidFill>
                  <a:schemeClr val="tx1"/>
                </a:solidFill>
              </a:rPr>
              <a:t>Min, max, average, and median radiance grids</a:t>
            </a:r>
          </a:p>
          <a:p>
            <a:pPr marL="285742" indent="-285742" algn="ctr">
              <a:buFont typeface="Arial" panose="020B0604020202020204" pitchFamily="34" charset="0"/>
              <a:buChar char="•"/>
            </a:pPr>
            <a:r>
              <a:rPr lang="en-US" sz="1600" dirty="0">
                <a:solidFill>
                  <a:schemeClr val="tx1"/>
                </a:solidFill>
              </a:rPr>
              <a:t>3x3 data range from median</a:t>
            </a:r>
          </a:p>
          <a:p>
            <a:pPr marL="285742" indent="-285742" algn="ctr">
              <a:buFont typeface="Arial" panose="020B0604020202020204" pitchFamily="34" charset="0"/>
              <a:buChar char="•"/>
            </a:pPr>
            <a:endParaRPr lang="en-US" sz="1600" dirty="0">
              <a:solidFill>
                <a:schemeClr val="tx1"/>
              </a:solidFill>
            </a:endParaRPr>
          </a:p>
          <a:p>
            <a:pPr algn="ctr"/>
            <a:endParaRPr lang="en-US" dirty="0">
              <a:solidFill>
                <a:schemeClr val="tx1"/>
              </a:solidFill>
            </a:endParaRPr>
          </a:p>
        </p:txBody>
      </p:sp>
      <p:sp>
        <p:nvSpPr>
          <p:cNvPr id="13" name="Rectangle 12">
            <a:extLst>
              <a:ext uri="{FF2B5EF4-FFF2-40B4-BE49-F238E27FC236}">
                <a16:creationId xmlns:a16="http://schemas.microsoft.com/office/drawing/2014/main" id="{5F0BC33B-CF0A-40D9-8AFE-165BDDDA97DB}"/>
              </a:ext>
            </a:extLst>
          </p:cNvPr>
          <p:cNvSpPr/>
          <p:nvPr/>
        </p:nvSpPr>
        <p:spPr>
          <a:xfrm>
            <a:off x="4732790" y="7691850"/>
            <a:ext cx="3017517" cy="1419497"/>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Multiyear Masked Median</a:t>
            </a:r>
          </a:p>
          <a:p>
            <a:pPr algn="ctr"/>
            <a:r>
              <a:rPr lang="en-US" dirty="0">
                <a:solidFill>
                  <a:schemeClr val="tx1"/>
                </a:solidFill>
              </a:rPr>
              <a:t>Draw vector polygons on residual aurora features for masking.</a:t>
            </a:r>
          </a:p>
          <a:p>
            <a:pPr algn="ctr"/>
            <a:endParaRPr lang="en-US" dirty="0">
              <a:solidFill>
                <a:schemeClr val="tx1"/>
              </a:solidFill>
            </a:endParaRPr>
          </a:p>
        </p:txBody>
      </p:sp>
      <p:sp>
        <p:nvSpPr>
          <p:cNvPr id="15" name="Arrow: Right 14">
            <a:extLst>
              <a:ext uri="{FF2B5EF4-FFF2-40B4-BE49-F238E27FC236}">
                <a16:creationId xmlns:a16="http://schemas.microsoft.com/office/drawing/2014/main" id="{7CD5A2A3-7B27-456A-B49F-C6CC03957E0E}"/>
              </a:ext>
            </a:extLst>
          </p:cNvPr>
          <p:cNvSpPr/>
          <p:nvPr/>
        </p:nvSpPr>
        <p:spPr>
          <a:xfrm rot="5400000">
            <a:off x="2898331" y="1392917"/>
            <a:ext cx="283456" cy="1635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304196E2-A2FC-4063-932C-16E932AB0064}"/>
              </a:ext>
            </a:extLst>
          </p:cNvPr>
          <p:cNvSpPr/>
          <p:nvPr/>
        </p:nvSpPr>
        <p:spPr>
          <a:xfrm rot="10800000">
            <a:off x="4358851" y="8537820"/>
            <a:ext cx="351616" cy="174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85DB41F3-7D88-4AD7-A70B-23FDC48159A2}"/>
              </a:ext>
            </a:extLst>
          </p:cNvPr>
          <p:cNvSpPr/>
          <p:nvPr/>
        </p:nvSpPr>
        <p:spPr>
          <a:xfrm rot="3247759">
            <a:off x="4231989" y="5769993"/>
            <a:ext cx="674801" cy="2348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3FF33687-A227-4D31-AE65-B6247CBE4F42}"/>
              </a:ext>
            </a:extLst>
          </p:cNvPr>
          <p:cNvSpPr/>
          <p:nvPr/>
        </p:nvSpPr>
        <p:spPr>
          <a:xfrm rot="10800000">
            <a:off x="4345573" y="6585334"/>
            <a:ext cx="351616" cy="174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Right 18">
            <a:extLst>
              <a:ext uri="{FF2B5EF4-FFF2-40B4-BE49-F238E27FC236}">
                <a16:creationId xmlns:a16="http://schemas.microsoft.com/office/drawing/2014/main" id="{96BA4A5D-9796-4BF4-81B6-1D2F4361D524}"/>
              </a:ext>
            </a:extLst>
          </p:cNvPr>
          <p:cNvSpPr/>
          <p:nvPr/>
        </p:nvSpPr>
        <p:spPr>
          <a:xfrm rot="10800000">
            <a:off x="4466848" y="4627535"/>
            <a:ext cx="351616" cy="174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334C624C-361A-4D17-B86C-E3EB86847FD5}"/>
              </a:ext>
            </a:extLst>
          </p:cNvPr>
          <p:cNvSpPr/>
          <p:nvPr/>
        </p:nvSpPr>
        <p:spPr>
          <a:xfrm rot="5400000">
            <a:off x="6072274" y="3538956"/>
            <a:ext cx="351616" cy="174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Right 20">
            <a:extLst>
              <a:ext uri="{FF2B5EF4-FFF2-40B4-BE49-F238E27FC236}">
                <a16:creationId xmlns:a16="http://schemas.microsoft.com/office/drawing/2014/main" id="{4A2316D2-2C5A-4820-862C-008FC571F20D}"/>
              </a:ext>
            </a:extLst>
          </p:cNvPr>
          <p:cNvSpPr/>
          <p:nvPr/>
        </p:nvSpPr>
        <p:spPr>
          <a:xfrm>
            <a:off x="4347971" y="2695864"/>
            <a:ext cx="351616" cy="174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53E57A47-1311-497B-8B42-AEAC0CCA2E37}"/>
              </a:ext>
            </a:extLst>
          </p:cNvPr>
          <p:cNvSpPr/>
          <p:nvPr/>
        </p:nvSpPr>
        <p:spPr>
          <a:xfrm rot="3247759">
            <a:off x="4243718" y="7651898"/>
            <a:ext cx="636883" cy="2399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id="{9E4669F2-5C0C-431E-8813-E14BED8852F3}"/>
              </a:ext>
            </a:extLst>
          </p:cNvPr>
          <p:cNvSpPr/>
          <p:nvPr/>
        </p:nvSpPr>
        <p:spPr>
          <a:xfrm rot="3247759">
            <a:off x="4216219" y="9680360"/>
            <a:ext cx="636883" cy="2399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494373FE-2A4A-4609-8B31-31AB05BD8104}"/>
              </a:ext>
            </a:extLst>
          </p:cNvPr>
          <p:cNvSpPr/>
          <p:nvPr/>
        </p:nvSpPr>
        <p:spPr>
          <a:xfrm>
            <a:off x="4710467" y="10128662"/>
            <a:ext cx="3017517" cy="125868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a:p>
            <a:pPr algn="ctr"/>
            <a:r>
              <a:rPr lang="en-US" b="1" dirty="0">
                <a:solidFill>
                  <a:schemeClr val="tx1"/>
                </a:solidFill>
              </a:rPr>
              <a:t>Annual Masked Radiances</a:t>
            </a:r>
          </a:p>
          <a:p>
            <a:pPr algn="ctr"/>
            <a:r>
              <a:rPr lang="en-US" dirty="0">
                <a:solidFill>
                  <a:schemeClr val="tx1"/>
                </a:solidFill>
              </a:rPr>
              <a:t>Apply lit grid cell mask to the annual average and median radiance grids.</a:t>
            </a:r>
          </a:p>
          <a:p>
            <a:pPr algn="ctr"/>
            <a:endParaRPr lang="en-US" dirty="0">
              <a:solidFill>
                <a:schemeClr val="tx1"/>
              </a:solidFill>
            </a:endParaRPr>
          </a:p>
        </p:txBody>
      </p:sp>
      <p:sp>
        <p:nvSpPr>
          <p:cNvPr id="2" name="TextBox 1">
            <a:extLst>
              <a:ext uri="{FF2B5EF4-FFF2-40B4-BE49-F238E27FC236}">
                <a16:creationId xmlns:a16="http://schemas.microsoft.com/office/drawing/2014/main" id="{90130B6B-D6CD-16EA-B4B3-19DE00774539}"/>
              </a:ext>
            </a:extLst>
          </p:cNvPr>
          <p:cNvSpPr txBox="1"/>
          <p:nvPr/>
        </p:nvSpPr>
        <p:spPr>
          <a:xfrm>
            <a:off x="5571806" y="374029"/>
            <a:ext cx="1568956" cy="523220"/>
          </a:xfrm>
          <a:prstGeom prst="rect">
            <a:avLst/>
          </a:prstGeom>
          <a:noFill/>
        </p:spPr>
        <p:txBody>
          <a:bodyPr wrap="none" rtlCol="0">
            <a:spAutoFit/>
          </a:bodyPr>
          <a:lstStyle/>
          <a:p>
            <a:r>
              <a:rPr lang="en-US" sz="2800" dirty="0"/>
              <a:t>VNL V.2.2</a:t>
            </a:r>
          </a:p>
        </p:txBody>
      </p:sp>
    </p:spTree>
    <p:extLst>
      <p:ext uri="{BB962C8B-B14F-4D97-AF65-F5344CB8AC3E}">
        <p14:creationId xmlns:p14="http://schemas.microsoft.com/office/powerpoint/2010/main" val="36261163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22019</TotalTime>
  <Words>881</Words>
  <Application>Microsoft Office PowerPoint</Application>
  <PresentationFormat>Custom</PresentationFormat>
  <Paragraphs>110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VNL v.2.1 Readme</vt:lpstr>
      <vt:lpstr>VNL v.2.2 Readme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13035</dc:creator>
  <cp:lastModifiedBy>Tilo Ghosh</cp:lastModifiedBy>
  <cp:revision>73</cp:revision>
  <cp:lastPrinted>2020-12-03T15:18:53Z</cp:lastPrinted>
  <dcterms:created xsi:type="dcterms:W3CDTF">2020-11-30T17:58:25Z</dcterms:created>
  <dcterms:modified xsi:type="dcterms:W3CDTF">2023-07-07T05:53:07Z</dcterms:modified>
</cp:coreProperties>
</file>