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71" r:id="rId7"/>
    <p:sldId id="272" r:id="rId8"/>
    <p:sldId id="273" r:id="rId9"/>
    <p:sldId id="274" r:id="rId10"/>
    <p:sldId id="262" r:id="rId11"/>
    <p:sldId id="263" r:id="rId12"/>
    <p:sldId id="264" r:id="rId13"/>
    <p:sldId id="267" r:id="rId14"/>
    <p:sldId id="268" r:id="rId15"/>
    <p:sldId id="269" r:id="rId16"/>
    <p:sldId id="275" r:id="rId17"/>
    <p:sldId id="260" r:id="rId18"/>
    <p:sldId id="261" r:id="rId19"/>
    <p:sldId id="266"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showGuides="1">
      <p:cViewPr varScale="1">
        <p:scale>
          <a:sx n="50" d="100"/>
          <a:sy n="50" d="100"/>
        </p:scale>
        <p:origin x="32"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5926-CE6F-4B27-20CD-47125174A4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323723-F576-5C96-6C42-2B517ADC4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45E1CA-8895-49C5-63A1-50C05FD828F9}"/>
              </a:ext>
            </a:extLst>
          </p:cNvPr>
          <p:cNvSpPr>
            <a:spLocks noGrp="1"/>
          </p:cNvSpPr>
          <p:nvPr>
            <p:ph type="dt" sz="half" idx="10"/>
          </p:nvPr>
        </p:nvSpPr>
        <p:spPr/>
        <p:txBody>
          <a:bodyPr/>
          <a:lstStyle/>
          <a:p>
            <a:fld id="{1EA6ABA9-C26B-496A-A18B-9CD1E18AF247}" type="datetimeFigureOut">
              <a:rPr lang="en-US" smtClean="0"/>
              <a:t>1/22/2024</a:t>
            </a:fld>
            <a:endParaRPr lang="en-US"/>
          </a:p>
        </p:txBody>
      </p:sp>
      <p:sp>
        <p:nvSpPr>
          <p:cNvPr id="5" name="Footer Placeholder 4">
            <a:extLst>
              <a:ext uri="{FF2B5EF4-FFF2-40B4-BE49-F238E27FC236}">
                <a16:creationId xmlns:a16="http://schemas.microsoft.com/office/drawing/2014/main" id="{DF2BA1D7-9EE1-460A-4CC0-D85277705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422F6-BB8C-496E-36BE-DA3B800067D8}"/>
              </a:ext>
            </a:extLst>
          </p:cNvPr>
          <p:cNvSpPr>
            <a:spLocks noGrp="1"/>
          </p:cNvSpPr>
          <p:nvPr>
            <p:ph type="sldNum" sz="quarter" idx="12"/>
          </p:nvPr>
        </p:nvSpPr>
        <p:spPr/>
        <p:txBody>
          <a:bodyPr/>
          <a:lstStyle/>
          <a:p>
            <a:fld id="{7CB29B8E-F16A-4CB4-B3EF-FF754EC746DB}" type="slidenum">
              <a:rPr lang="en-US" smtClean="0"/>
              <a:t>‹#›</a:t>
            </a:fld>
            <a:endParaRPr lang="en-US"/>
          </a:p>
        </p:txBody>
      </p:sp>
    </p:spTree>
    <p:extLst>
      <p:ext uri="{BB962C8B-B14F-4D97-AF65-F5344CB8AC3E}">
        <p14:creationId xmlns:p14="http://schemas.microsoft.com/office/powerpoint/2010/main" val="360360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803A-F9A2-98A6-4BD5-6963306446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C9B4F8-8C02-59BC-DAEF-A2E8BC14F4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5211C-2751-BA4C-8189-0EEE72C0186E}"/>
              </a:ext>
            </a:extLst>
          </p:cNvPr>
          <p:cNvSpPr>
            <a:spLocks noGrp="1"/>
          </p:cNvSpPr>
          <p:nvPr>
            <p:ph type="dt" sz="half" idx="10"/>
          </p:nvPr>
        </p:nvSpPr>
        <p:spPr/>
        <p:txBody>
          <a:bodyPr/>
          <a:lstStyle/>
          <a:p>
            <a:fld id="{1EA6ABA9-C26B-496A-A18B-9CD1E18AF247}" type="datetimeFigureOut">
              <a:rPr lang="en-US" smtClean="0"/>
              <a:t>1/22/2024</a:t>
            </a:fld>
            <a:endParaRPr lang="en-US"/>
          </a:p>
        </p:txBody>
      </p:sp>
      <p:sp>
        <p:nvSpPr>
          <p:cNvPr id="5" name="Footer Placeholder 4">
            <a:extLst>
              <a:ext uri="{FF2B5EF4-FFF2-40B4-BE49-F238E27FC236}">
                <a16:creationId xmlns:a16="http://schemas.microsoft.com/office/drawing/2014/main" id="{80A8EEDB-F4D0-3446-197F-88343B285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5E86F-0259-2E3C-4D51-365D542AF01C}"/>
              </a:ext>
            </a:extLst>
          </p:cNvPr>
          <p:cNvSpPr>
            <a:spLocks noGrp="1"/>
          </p:cNvSpPr>
          <p:nvPr>
            <p:ph type="sldNum" sz="quarter" idx="12"/>
          </p:nvPr>
        </p:nvSpPr>
        <p:spPr/>
        <p:txBody>
          <a:bodyPr/>
          <a:lstStyle/>
          <a:p>
            <a:fld id="{7CB29B8E-F16A-4CB4-B3EF-FF754EC746DB}" type="slidenum">
              <a:rPr lang="en-US" smtClean="0"/>
              <a:t>‹#›</a:t>
            </a:fld>
            <a:endParaRPr lang="en-US"/>
          </a:p>
        </p:txBody>
      </p:sp>
    </p:spTree>
    <p:extLst>
      <p:ext uri="{BB962C8B-B14F-4D97-AF65-F5344CB8AC3E}">
        <p14:creationId xmlns:p14="http://schemas.microsoft.com/office/powerpoint/2010/main" val="3884709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D59513-DFD9-E00D-D62A-09D25E73B5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ACCFD-C588-2C0D-0B65-0AABD59936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862F5-7E92-EAA9-4274-BBCCABB4AA70}"/>
              </a:ext>
            </a:extLst>
          </p:cNvPr>
          <p:cNvSpPr>
            <a:spLocks noGrp="1"/>
          </p:cNvSpPr>
          <p:nvPr>
            <p:ph type="dt" sz="half" idx="10"/>
          </p:nvPr>
        </p:nvSpPr>
        <p:spPr/>
        <p:txBody>
          <a:bodyPr/>
          <a:lstStyle/>
          <a:p>
            <a:fld id="{1EA6ABA9-C26B-496A-A18B-9CD1E18AF247}" type="datetimeFigureOut">
              <a:rPr lang="en-US" smtClean="0"/>
              <a:t>1/22/2024</a:t>
            </a:fld>
            <a:endParaRPr lang="en-US"/>
          </a:p>
        </p:txBody>
      </p:sp>
      <p:sp>
        <p:nvSpPr>
          <p:cNvPr id="5" name="Footer Placeholder 4">
            <a:extLst>
              <a:ext uri="{FF2B5EF4-FFF2-40B4-BE49-F238E27FC236}">
                <a16:creationId xmlns:a16="http://schemas.microsoft.com/office/drawing/2014/main" id="{41EAAC14-78DF-5DC8-B940-5CD8ECC2D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53DF1-9D09-58E5-4FF0-470CB4C3766D}"/>
              </a:ext>
            </a:extLst>
          </p:cNvPr>
          <p:cNvSpPr>
            <a:spLocks noGrp="1"/>
          </p:cNvSpPr>
          <p:nvPr>
            <p:ph type="sldNum" sz="quarter" idx="12"/>
          </p:nvPr>
        </p:nvSpPr>
        <p:spPr/>
        <p:txBody>
          <a:bodyPr/>
          <a:lstStyle/>
          <a:p>
            <a:fld id="{7CB29B8E-F16A-4CB4-B3EF-FF754EC746DB}" type="slidenum">
              <a:rPr lang="en-US" smtClean="0"/>
              <a:t>‹#›</a:t>
            </a:fld>
            <a:endParaRPr lang="en-US"/>
          </a:p>
        </p:txBody>
      </p:sp>
    </p:spTree>
    <p:extLst>
      <p:ext uri="{BB962C8B-B14F-4D97-AF65-F5344CB8AC3E}">
        <p14:creationId xmlns:p14="http://schemas.microsoft.com/office/powerpoint/2010/main" val="161399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F869-63A8-4159-083C-B44A138B2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6C2C47-C688-ABD2-9760-FCAFF0F24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67E84-9C12-841A-A197-3E1D9FA41D0E}"/>
              </a:ext>
            </a:extLst>
          </p:cNvPr>
          <p:cNvSpPr>
            <a:spLocks noGrp="1"/>
          </p:cNvSpPr>
          <p:nvPr>
            <p:ph type="dt" sz="half" idx="10"/>
          </p:nvPr>
        </p:nvSpPr>
        <p:spPr/>
        <p:txBody>
          <a:bodyPr/>
          <a:lstStyle/>
          <a:p>
            <a:fld id="{1EA6ABA9-C26B-496A-A18B-9CD1E18AF247}" type="datetimeFigureOut">
              <a:rPr lang="en-US" smtClean="0"/>
              <a:t>1/22/2024</a:t>
            </a:fld>
            <a:endParaRPr lang="en-US"/>
          </a:p>
        </p:txBody>
      </p:sp>
      <p:sp>
        <p:nvSpPr>
          <p:cNvPr id="5" name="Footer Placeholder 4">
            <a:extLst>
              <a:ext uri="{FF2B5EF4-FFF2-40B4-BE49-F238E27FC236}">
                <a16:creationId xmlns:a16="http://schemas.microsoft.com/office/drawing/2014/main" id="{AEC45C9E-1B79-BEBD-8D18-D719D589F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E9975-BC90-D3A3-F539-6ED3A14DFBCB}"/>
              </a:ext>
            </a:extLst>
          </p:cNvPr>
          <p:cNvSpPr>
            <a:spLocks noGrp="1"/>
          </p:cNvSpPr>
          <p:nvPr>
            <p:ph type="sldNum" sz="quarter" idx="12"/>
          </p:nvPr>
        </p:nvSpPr>
        <p:spPr/>
        <p:txBody>
          <a:bodyPr/>
          <a:lstStyle/>
          <a:p>
            <a:fld id="{7CB29B8E-F16A-4CB4-B3EF-FF754EC746DB}" type="slidenum">
              <a:rPr lang="en-US" smtClean="0"/>
              <a:t>‹#›</a:t>
            </a:fld>
            <a:endParaRPr lang="en-US"/>
          </a:p>
        </p:txBody>
      </p:sp>
    </p:spTree>
    <p:extLst>
      <p:ext uri="{BB962C8B-B14F-4D97-AF65-F5344CB8AC3E}">
        <p14:creationId xmlns:p14="http://schemas.microsoft.com/office/powerpoint/2010/main" val="244683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7019-9ED4-20C9-C1C8-5F7A7B7496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99E542-8CA0-94D9-77DA-09AD1294A4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FD42D-C3B6-8E82-C330-44A5297332E1}"/>
              </a:ext>
            </a:extLst>
          </p:cNvPr>
          <p:cNvSpPr>
            <a:spLocks noGrp="1"/>
          </p:cNvSpPr>
          <p:nvPr>
            <p:ph type="dt" sz="half" idx="10"/>
          </p:nvPr>
        </p:nvSpPr>
        <p:spPr/>
        <p:txBody>
          <a:bodyPr/>
          <a:lstStyle/>
          <a:p>
            <a:fld id="{1EA6ABA9-C26B-496A-A18B-9CD1E18AF247}" type="datetimeFigureOut">
              <a:rPr lang="en-US" smtClean="0"/>
              <a:t>1/22/2024</a:t>
            </a:fld>
            <a:endParaRPr lang="en-US"/>
          </a:p>
        </p:txBody>
      </p:sp>
      <p:sp>
        <p:nvSpPr>
          <p:cNvPr id="5" name="Footer Placeholder 4">
            <a:extLst>
              <a:ext uri="{FF2B5EF4-FFF2-40B4-BE49-F238E27FC236}">
                <a16:creationId xmlns:a16="http://schemas.microsoft.com/office/drawing/2014/main" id="{27F9615A-6B35-913A-1349-722146DF9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8F37F-7A88-033D-2DAA-8E14D68C451F}"/>
              </a:ext>
            </a:extLst>
          </p:cNvPr>
          <p:cNvSpPr>
            <a:spLocks noGrp="1"/>
          </p:cNvSpPr>
          <p:nvPr>
            <p:ph type="sldNum" sz="quarter" idx="12"/>
          </p:nvPr>
        </p:nvSpPr>
        <p:spPr/>
        <p:txBody>
          <a:bodyPr/>
          <a:lstStyle/>
          <a:p>
            <a:fld id="{7CB29B8E-F16A-4CB4-B3EF-FF754EC746DB}" type="slidenum">
              <a:rPr lang="en-US" smtClean="0"/>
              <a:t>‹#›</a:t>
            </a:fld>
            <a:endParaRPr lang="en-US"/>
          </a:p>
        </p:txBody>
      </p:sp>
    </p:spTree>
    <p:extLst>
      <p:ext uri="{BB962C8B-B14F-4D97-AF65-F5344CB8AC3E}">
        <p14:creationId xmlns:p14="http://schemas.microsoft.com/office/powerpoint/2010/main" val="19018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52D6-5BBE-8B06-42F9-FB4F0E240F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EDDDD4-BD80-72CE-659B-F37A825EBC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32CDF1-D721-82B7-34A1-A57E36C911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7BB7E3-FE53-C48C-108A-5F1D7EF4D02C}"/>
              </a:ext>
            </a:extLst>
          </p:cNvPr>
          <p:cNvSpPr>
            <a:spLocks noGrp="1"/>
          </p:cNvSpPr>
          <p:nvPr>
            <p:ph type="dt" sz="half" idx="10"/>
          </p:nvPr>
        </p:nvSpPr>
        <p:spPr/>
        <p:txBody>
          <a:bodyPr/>
          <a:lstStyle/>
          <a:p>
            <a:fld id="{1EA6ABA9-C26B-496A-A18B-9CD1E18AF247}" type="datetimeFigureOut">
              <a:rPr lang="en-US" smtClean="0"/>
              <a:t>1/22/2024</a:t>
            </a:fld>
            <a:endParaRPr lang="en-US"/>
          </a:p>
        </p:txBody>
      </p:sp>
      <p:sp>
        <p:nvSpPr>
          <p:cNvPr id="6" name="Footer Placeholder 5">
            <a:extLst>
              <a:ext uri="{FF2B5EF4-FFF2-40B4-BE49-F238E27FC236}">
                <a16:creationId xmlns:a16="http://schemas.microsoft.com/office/drawing/2014/main" id="{92D12FA0-3822-0592-157C-60AA676BA1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FF834-E0D1-F84D-095F-E6428A6553E9}"/>
              </a:ext>
            </a:extLst>
          </p:cNvPr>
          <p:cNvSpPr>
            <a:spLocks noGrp="1"/>
          </p:cNvSpPr>
          <p:nvPr>
            <p:ph type="sldNum" sz="quarter" idx="12"/>
          </p:nvPr>
        </p:nvSpPr>
        <p:spPr/>
        <p:txBody>
          <a:bodyPr/>
          <a:lstStyle/>
          <a:p>
            <a:fld id="{7CB29B8E-F16A-4CB4-B3EF-FF754EC746DB}" type="slidenum">
              <a:rPr lang="en-US" smtClean="0"/>
              <a:t>‹#›</a:t>
            </a:fld>
            <a:endParaRPr lang="en-US"/>
          </a:p>
        </p:txBody>
      </p:sp>
    </p:spTree>
    <p:extLst>
      <p:ext uri="{BB962C8B-B14F-4D97-AF65-F5344CB8AC3E}">
        <p14:creationId xmlns:p14="http://schemas.microsoft.com/office/powerpoint/2010/main" val="78398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6F44-E8F6-F1AC-FBCC-4DE13FEEDA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39909B-7FCC-1C57-09A1-6E93939D6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53831E-ED4B-4DB1-5216-345B23946A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AD11C-430A-C596-4879-A00F29A82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D67E3C-CA3C-0D38-1351-91408C3EDE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9A90A4-A8DA-8B40-7C2B-51F24B1A5D24}"/>
              </a:ext>
            </a:extLst>
          </p:cNvPr>
          <p:cNvSpPr>
            <a:spLocks noGrp="1"/>
          </p:cNvSpPr>
          <p:nvPr>
            <p:ph type="dt" sz="half" idx="10"/>
          </p:nvPr>
        </p:nvSpPr>
        <p:spPr/>
        <p:txBody>
          <a:bodyPr/>
          <a:lstStyle/>
          <a:p>
            <a:fld id="{1EA6ABA9-C26B-496A-A18B-9CD1E18AF247}" type="datetimeFigureOut">
              <a:rPr lang="en-US" smtClean="0"/>
              <a:t>1/22/2024</a:t>
            </a:fld>
            <a:endParaRPr lang="en-US"/>
          </a:p>
        </p:txBody>
      </p:sp>
      <p:sp>
        <p:nvSpPr>
          <p:cNvPr id="8" name="Footer Placeholder 7">
            <a:extLst>
              <a:ext uri="{FF2B5EF4-FFF2-40B4-BE49-F238E27FC236}">
                <a16:creationId xmlns:a16="http://schemas.microsoft.com/office/drawing/2014/main" id="{8C07AE85-6A58-FFBC-2FDA-78216F691A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217AF8-ED03-50AB-C6CB-C45FB890C591}"/>
              </a:ext>
            </a:extLst>
          </p:cNvPr>
          <p:cNvSpPr>
            <a:spLocks noGrp="1"/>
          </p:cNvSpPr>
          <p:nvPr>
            <p:ph type="sldNum" sz="quarter" idx="12"/>
          </p:nvPr>
        </p:nvSpPr>
        <p:spPr/>
        <p:txBody>
          <a:bodyPr/>
          <a:lstStyle/>
          <a:p>
            <a:fld id="{7CB29B8E-F16A-4CB4-B3EF-FF754EC746DB}" type="slidenum">
              <a:rPr lang="en-US" smtClean="0"/>
              <a:t>‹#›</a:t>
            </a:fld>
            <a:endParaRPr lang="en-US"/>
          </a:p>
        </p:txBody>
      </p:sp>
    </p:spTree>
    <p:extLst>
      <p:ext uri="{BB962C8B-B14F-4D97-AF65-F5344CB8AC3E}">
        <p14:creationId xmlns:p14="http://schemas.microsoft.com/office/powerpoint/2010/main" val="425396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1D1F-281D-6232-4FF0-98B0FE41AC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63846-FD22-9CAB-7CF3-099EF48B0810}"/>
              </a:ext>
            </a:extLst>
          </p:cNvPr>
          <p:cNvSpPr>
            <a:spLocks noGrp="1"/>
          </p:cNvSpPr>
          <p:nvPr>
            <p:ph type="dt" sz="half" idx="10"/>
          </p:nvPr>
        </p:nvSpPr>
        <p:spPr/>
        <p:txBody>
          <a:bodyPr/>
          <a:lstStyle/>
          <a:p>
            <a:fld id="{1EA6ABA9-C26B-496A-A18B-9CD1E18AF247}" type="datetimeFigureOut">
              <a:rPr lang="en-US" smtClean="0"/>
              <a:t>1/22/2024</a:t>
            </a:fld>
            <a:endParaRPr lang="en-US"/>
          </a:p>
        </p:txBody>
      </p:sp>
      <p:sp>
        <p:nvSpPr>
          <p:cNvPr id="4" name="Footer Placeholder 3">
            <a:extLst>
              <a:ext uri="{FF2B5EF4-FFF2-40B4-BE49-F238E27FC236}">
                <a16:creationId xmlns:a16="http://schemas.microsoft.com/office/drawing/2014/main" id="{D0C7E9D6-05CC-560C-2B9E-024B5C00FD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A81F23-5A01-77AE-C046-FBCAA01FDCE6}"/>
              </a:ext>
            </a:extLst>
          </p:cNvPr>
          <p:cNvSpPr>
            <a:spLocks noGrp="1"/>
          </p:cNvSpPr>
          <p:nvPr>
            <p:ph type="sldNum" sz="quarter" idx="12"/>
          </p:nvPr>
        </p:nvSpPr>
        <p:spPr/>
        <p:txBody>
          <a:bodyPr/>
          <a:lstStyle/>
          <a:p>
            <a:fld id="{7CB29B8E-F16A-4CB4-B3EF-FF754EC746DB}" type="slidenum">
              <a:rPr lang="en-US" smtClean="0"/>
              <a:t>‹#›</a:t>
            </a:fld>
            <a:endParaRPr lang="en-US"/>
          </a:p>
        </p:txBody>
      </p:sp>
    </p:spTree>
    <p:extLst>
      <p:ext uri="{BB962C8B-B14F-4D97-AF65-F5344CB8AC3E}">
        <p14:creationId xmlns:p14="http://schemas.microsoft.com/office/powerpoint/2010/main" val="273013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DB8AA9-6B36-122B-DB3C-937BFA1A1EBC}"/>
              </a:ext>
            </a:extLst>
          </p:cNvPr>
          <p:cNvSpPr>
            <a:spLocks noGrp="1"/>
          </p:cNvSpPr>
          <p:nvPr>
            <p:ph type="dt" sz="half" idx="10"/>
          </p:nvPr>
        </p:nvSpPr>
        <p:spPr/>
        <p:txBody>
          <a:bodyPr/>
          <a:lstStyle/>
          <a:p>
            <a:fld id="{1EA6ABA9-C26B-496A-A18B-9CD1E18AF247}" type="datetimeFigureOut">
              <a:rPr lang="en-US" smtClean="0"/>
              <a:t>1/22/2024</a:t>
            </a:fld>
            <a:endParaRPr lang="en-US"/>
          </a:p>
        </p:txBody>
      </p:sp>
      <p:sp>
        <p:nvSpPr>
          <p:cNvPr id="3" name="Footer Placeholder 2">
            <a:extLst>
              <a:ext uri="{FF2B5EF4-FFF2-40B4-BE49-F238E27FC236}">
                <a16:creationId xmlns:a16="http://schemas.microsoft.com/office/drawing/2014/main" id="{A60910F0-03A4-0420-220A-49C84EB9C9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0046A6-3953-2E08-96C1-62B8DC0619C6}"/>
              </a:ext>
            </a:extLst>
          </p:cNvPr>
          <p:cNvSpPr>
            <a:spLocks noGrp="1"/>
          </p:cNvSpPr>
          <p:nvPr>
            <p:ph type="sldNum" sz="quarter" idx="12"/>
          </p:nvPr>
        </p:nvSpPr>
        <p:spPr/>
        <p:txBody>
          <a:bodyPr/>
          <a:lstStyle/>
          <a:p>
            <a:fld id="{7CB29B8E-F16A-4CB4-B3EF-FF754EC746DB}" type="slidenum">
              <a:rPr lang="en-US" smtClean="0"/>
              <a:t>‹#›</a:t>
            </a:fld>
            <a:endParaRPr lang="en-US"/>
          </a:p>
        </p:txBody>
      </p:sp>
    </p:spTree>
    <p:extLst>
      <p:ext uri="{BB962C8B-B14F-4D97-AF65-F5344CB8AC3E}">
        <p14:creationId xmlns:p14="http://schemas.microsoft.com/office/powerpoint/2010/main" val="219306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5916-B325-68BA-322E-1D282F700D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BBBE94-38CC-28BD-F6AC-FBC854F8C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9B640A-BDA7-85F4-3A37-DA142B102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D465B-1831-EF45-B239-520FC717BEF2}"/>
              </a:ext>
            </a:extLst>
          </p:cNvPr>
          <p:cNvSpPr>
            <a:spLocks noGrp="1"/>
          </p:cNvSpPr>
          <p:nvPr>
            <p:ph type="dt" sz="half" idx="10"/>
          </p:nvPr>
        </p:nvSpPr>
        <p:spPr/>
        <p:txBody>
          <a:bodyPr/>
          <a:lstStyle/>
          <a:p>
            <a:fld id="{1EA6ABA9-C26B-496A-A18B-9CD1E18AF247}" type="datetimeFigureOut">
              <a:rPr lang="en-US" smtClean="0"/>
              <a:t>1/22/2024</a:t>
            </a:fld>
            <a:endParaRPr lang="en-US"/>
          </a:p>
        </p:txBody>
      </p:sp>
      <p:sp>
        <p:nvSpPr>
          <p:cNvPr id="6" name="Footer Placeholder 5">
            <a:extLst>
              <a:ext uri="{FF2B5EF4-FFF2-40B4-BE49-F238E27FC236}">
                <a16:creationId xmlns:a16="http://schemas.microsoft.com/office/drawing/2014/main" id="{95C6575B-5403-1CFB-313F-1CC836227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E70BB3-5FD0-A176-C4EF-9E7F6D3E08F8}"/>
              </a:ext>
            </a:extLst>
          </p:cNvPr>
          <p:cNvSpPr>
            <a:spLocks noGrp="1"/>
          </p:cNvSpPr>
          <p:nvPr>
            <p:ph type="sldNum" sz="quarter" idx="12"/>
          </p:nvPr>
        </p:nvSpPr>
        <p:spPr/>
        <p:txBody>
          <a:bodyPr/>
          <a:lstStyle/>
          <a:p>
            <a:fld id="{7CB29B8E-F16A-4CB4-B3EF-FF754EC746DB}" type="slidenum">
              <a:rPr lang="en-US" smtClean="0"/>
              <a:t>‹#›</a:t>
            </a:fld>
            <a:endParaRPr lang="en-US"/>
          </a:p>
        </p:txBody>
      </p:sp>
    </p:spTree>
    <p:extLst>
      <p:ext uri="{BB962C8B-B14F-4D97-AF65-F5344CB8AC3E}">
        <p14:creationId xmlns:p14="http://schemas.microsoft.com/office/powerpoint/2010/main" val="63107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EBA4-E396-60C5-E4A4-EF14A049B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579A85-0CA8-94FD-B052-486F6D7A3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293599-2638-A4D7-CD5C-0A43537F2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53B2BB-F609-C5A3-4328-F34B9D1ABE00}"/>
              </a:ext>
            </a:extLst>
          </p:cNvPr>
          <p:cNvSpPr>
            <a:spLocks noGrp="1"/>
          </p:cNvSpPr>
          <p:nvPr>
            <p:ph type="dt" sz="half" idx="10"/>
          </p:nvPr>
        </p:nvSpPr>
        <p:spPr/>
        <p:txBody>
          <a:bodyPr/>
          <a:lstStyle/>
          <a:p>
            <a:fld id="{1EA6ABA9-C26B-496A-A18B-9CD1E18AF247}" type="datetimeFigureOut">
              <a:rPr lang="en-US" smtClean="0"/>
              <a:t>1/22/2024</a:t>
            </a:fld>
            <a:endParaRPr lang="en-US"/>
          </a:p>
        </p:txBody>
      </p:sp>
      <p:sp>
        <p:nvSpPr>
          <p:cNvPr id="6" name="Footer Placeholder 5">
            <a:extLst>
              <a:ext uri="{FF2B5EF4-FFF2-40B4-BE49-F238E27FC236}">
                <a16:creationId xmlns:a16="http://schemas.microsoft.com/office/drawing/2014/main" id="{9251A264-7C43-9473-0CAB-244C5C297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E8D8D-4604-4E67-D643-FC9E1A413DA6}"/>
              </a:ext>
            </a:extLst>
          </p:cNvPr>
          <p:cNvSpPr>
            <a:spLocks noGrp="1"/>
          </p:cNvSpPr>
          <p:nvPr>
            <p:ph type="sldNum" sz="quarter" idx="12"/>
          </p:nvPr>
        </p:nvSpPr>
        <p:spPr/>
        <p:txBody>
          <a:bodyPr/>
          <a:lstStyle/>
          <a:p>
            <a:fld id="{7CB29B8E-F16A-4CB4-B3EF-FF754EC746DB}" type="slidenum">
              <a:rPr lang="en-US" smtClean="0"/>
              <a:t>‹#›</a:t>
            </a:fld>
            <a:endParaRPr lang="en-US"/>
          </a:p>
        </p:txBody>
      </p:sp>
    </p:spTree>
    <p:extLst>
      <p:ext uri="{BB962C8B-B14F-4D97-AF65-F5344CB8AC3E}">
        <p14:creationId xmlns:p14="http://schemas.microsoft.com/office/powerpoint/2010/main" val="29319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F72C3-B722-EA1E-39DC-605C802D5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A7D1A0-F574-CF78-3820-CA62EEA218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AE9B6-1E94-DDC0-AF94-DA957BAC7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6ABA9-C26B-496A-A18B-9CD1E18AF247}" type="datetimeFigureOut">
              <a:rPr lang="en-US" smtClean="0"/>
              <a:t>1/22/2024</a:t>
            </a:fld>
            <a:endParaRPr lang="en-US"/>
          </a:p>
        </p:txBody>
      </p:sp>
      <p:sp>
        <p:nvSpPr>
          <p:cNvPr id="5" name="Footer Placeholder 4">
            <a:extLst>
              <a:ext uri="{FF2B5EF4-FFF2-40B4-BE49-F238E27FC236}">
                <a16:creationId xmlns:a16="http://schemas.microsoft.com/office/drawing/2014/main" id="{F35A181E-E424-91E3-CE8B-D8893C65D0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2CC19-1310-73E0-F87F-0F4B0E24F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29B8E-F16A-4CB4-B3EF-FF754EC746DB}" type="slidenum">
              <a:rPr lang="en-US" smtClean="0"/>
              <a:t>‹#›</a:t>
            </a:fld>
            <a:endParaRPr lang="en-US"/>
          </a:p>
        </p:txBody>
      </p:sp>
    </p:spTree>
    <p:extLst>
      <p:ext uri="{BB962C8B-B14F-4D97-AF65-F5344CB8AC3E}">
        <p14:creationId xmlns:p14="http://schemas.microsoft.com/office/powerpoint/2010/main" val="287290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06AFD-90D4-54D8-2EDE-FBFEB02D15D4}"/>
              </a:ext>
            </a:extLst>
          </p:cNvPr>
          <p:cNvSpPr>
            <a:spLocks noGrp="1"/>
          </p:cNvSpPr>
          <p:nvPr>
            <p:ph type="ctrTitle"/>
          </p:nvPr>
        </p:nvSpPr>
        <p:spPr/>
        <p:txBody>
          <a:bodyPr/>
          <a:lstStyle/>
          <a:p>
            <a:r>
              <a:rPr lang="en-US" dirty="0"/>
              <a:t>VIIRS MODTRAN Atmospheric Corrections</a:t>
            </a:r>
          </a:p>
        </p:txBody>
      </p:sp>
      <p:sp>
        <p:nvSpPr>
          <p:cNvPr id="3" name="Subtitle 2">
            <a:extLst>
              <a:ext uri="{FF2B5EF4-FFF2-40B4-BE49-F238E27FC236}">
                <a16:creationId xmlns:a16="http://schemas.microsoft.com/office/drawing/2014/main" id="{CA49E2B0-61F8-3272-F8CD-26F620CAFA8B}"/>
              </a:ext>
            </a:extLst>
          </p:cNvPr>
          <p:cNvSpPr>
            <a:spLocks noGrp="1"/>
          </p:cNvSpPr>
          <p:nvPr>
            <p:ph type="subTitle" idx="1"/>
          </p:nvPr>
        </p:nvSpPr>
        <p:spPr/>
        <p:txBody>
          <a:bodyPr>
            <a:normAutofit fontScale="77500" lnSpcReduction="20000"/>
          </a:bodyPr>
          <a:lstStyle/>
          <a:p>
            <a:r>
              <a:rPr lang="en-US" dirty="0"/>
              <a:t>Mikhail </a:t>
            </a:r>
            <a:r>
              <a:rPr lang="en-US" dirty="0" err="1"/>
              <a:t>Zhizhin</a:t>
            </a:r>
            <a:r>
              <a:rPr lang="en-US" dirty="0"/>
              <a:t> and Christopher D. Elvidge (celvidge@mines.edu)</a:t>
            </a:r>
          </a:p>
          <a:p>
            <a:r>
              <a:rPr lang="en-US" dirty="0"/>
              <a:t>Earth Observation Group</a:t>
            </a:r>
          </a:p>
          <a:p>
            <a:r>
              <a:rPr lang="en-US" dirty="0"/>
              <a:t>Payne Institute for Public Policy</a:t>
            </a:r>
          </a:p>
          <a:p>
            <a:r>
              <a:rPr lang="en-US" dirty="0"/>
              <a:t>Colorado School of Mines</a:t>
            </a:r>
          </a:p>
          <a:p>
            <a:r>
              <a:rPr lang="en-US" dirty="0"/>
              <a:t>January 23, 2024</a:t>
            </a:r>
          </a:p>
          <a:p>
            <a:endParaRPr lang="en-US" dirty="0"/>
          </a:p>
        </p:txBody>
      </p:sp>
    </p:spTree>
    <p:extLst>
      <p:ext uri="{BB962C8B-B14F-4D97-AF65-F5344CB8AC3E}">
        <p14:creationId xmlns:p14="http://schemas.microsoft.com/office/powerpoint/2010/main" val="247116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5F08-AE4A-1425-33EA-9A62AC154D91}"/>
              </a:ext>
            </a:extLst>
          </p:cNvPr>
          <p:cNvSpPr>
            <a:spLocks noGrp="1"/>
          </p:cNvSpPr>
          <p:nvPr>
            <p:ph type="title"/>
          </p:nvPr>
        </p:nvSpPr>
        <p:spPr>
          <a:xfrm>
            <a:off x="838200" y="265125"/>
            <a:ext cx="10515600" cy="623703"/>
          </a:xfrm>
        </p:spPr>
        <p:txBody>
          <a:bodyPr>
            <a:normAutofit fontScale="90000"/>
          </a:bodyPr>
          <a:lstStyle/>
          <a:p>
            <a:r>
              <a:rPr lang="en-US" dirty="0"/>
              <a:t>Precipitable Water</a:t>
            </a:r>
          </a:p>
        </p:txBody>
      </p:sp>
      <p:pic>
        <p:nvPicPr>
          <p:cNvPr id="4" name="Picture 3">
            <a:extLst>
              <a:ext uri="{FF2B5EF4-FFF2-40B4-BE49-F238E27FC236}">
                <a16:creationId xmlns:a16="http://schemas.microsoft.com/office/drawing/2014/main" id="{3AF95270-5022-743E-B0AC-2D091AF14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37" y="1072236"/>
            <a:ext cx="11025963" cy="5520639"/>
          </a:xfrm>
          <a:prstGeom prst="rect">
            <a:avLst/>
          </a:prstGeom>
        </p:spPr>
      </p:pic>
    </p:spTree>
    <p:extLst>
      <p:ext uri="{BB962C8B-B14F-4D97-AF65-F5344CB8AC3E}">
        <p14:creationId xmlns:p14="http://schemas.microsoft.com/office/powerpoint/2010/main" val="1671944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5F08-AE4A-1425-33EA-9A62AC154D91}"/>
              </a:ext>
            </a:extLst>
          </p:cNvPr>
          <p:cNvSpPr>
            <a:spLocks noGrp="1"/>
          </p:cNvSpPr>
          <p:nvPr>
            <p:ph type="title"/>
          </p:nvPr>
        </p:nvSpPr>
        <p:spPr>
          <a:xfrm>
            <a:off x="838200" y="265125"/>
            <a:ext cx="10515600" cy="623703"/>
          </a:xfrm>
        </p:spPr>
        <p:txBody>
          <a:bodyPr>
            <a:normAutofit fontScale="90000"/>
          </a:bodyPr>
          <a:lstStyle/>
          <a:p>
            <a:r>
              <a:rPr lang="en-US" dirty="0"/>
              <a:t>Ozone</a:t>
            </a:r>
          </a:p>
        </p:txBody>
      </p:sp>
      <p:pic>
        <p:nvPicPr>
          <p:cNvPr id="4" name="Picture 3">
            <a:extLst>
              <a:ext uri="{FF2B5EF4-FFF2-40B4-BE49-F238E27FC236}">
                <a16:creationId xmlns:a16="http://schemas.microsoft.com/office/drawing/2014/main" id="{3AF95270-5022-743E-B0AC-2D091AF14E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7837" y="1072236"/>
            <a:ext cx="11025963" cy="5520638"/>
          </a:xfrm>
          <a:prstGeom prst="rect">
            <a:avLst/>
          </a:prstGeom>
        </p:spPr>
      </p:pic>
    </p:spTree>
    <p:extLst>
      <p:ext uri="{BB962C8B-B14F-4D97-AF65-F5344CB8AC3E}">
        <p14:creationId xmlns:p14="http://schemas.microsoft.com/office/powerpoint/2010/main" val="18564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5F08-AE4A-1425-33EA-9A62AC154D91}"/>
              </a:ext>
            </a:extLst>
          </p:cNvPr>
          <p:cNvSpPr>
            <a:spLocks noGrp="1"/>
          </p:cNvSpPr>
          <p:nvPr>
            <p:ph type="title"/>
          </p:nvPr>
        </p:nvSpPr>
        <p:spPr>
          <a:xfrm>
            <a:off x="838200" y="265125"/>
            <a:ext cx="10515600" cy="623703"/>
          </a:xfrm>
        </p:spPr>
        <p:txBody>
          <a:bodyPr>
            <a:normAutofit fontScale="90000"/>
          </a:bodyPr>
          <a:lstStyle/>
          <a:p>
            <a:r>
              <a:rPr lang="en-US" dirty="0"/>
              <a:t>Aerosol Optical Depth</a:t>
            </a:r>
          </a:p>
        </p:txBody>
      </p:sp>
      <p:pic>
        <p:nvPicPr>
          <p:cNvPr id="4" name="Picture 3">
            <a:extLst>
              <a:ext uri="{FF2B5EF4-FFF2-40B4-BE49-F238E27FC236}">
                <a16:creationId xmlns:a16="http://schemas.microsoft.com/office/drawing/2014/main" id="{3AF95270-5022-743E-B0AC-2D091AF14E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5473" y="1072236"/>
            <a:ext cx="11010690" cy="5520638"/>
          </a:xfrm>
          <a:prstGeom prst="rect">
            <a:avLst/>
          </a:prstGeom>
        </p:spPr>
      </p:pic>
    </p:spTree>
    <p:extLst>
      <p:ext uri="{BB962C8B-B14F-4D97-AF65-F5344CB8AC3E}">
        <p14:creationId xmlns:p14="http://schemas.microsoft.com/office/powerpoint/2010/main" val="34789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823A-E1EC-CC9D-4D67-63F822A7202A}"/>
              </a:ext>
            </a:extLst>
          </p:cNvPr>
          <p:cNvSpPr>
            <a:spLocks noGrp="1"/>
          </p:cNvSpPr>
          <p:nvPr>
            <p:ph type="title"/>
          </p:nvPr>
        </p:nvSpPr>
        <p:spPr/>
        <p:txBody>
          <a:bodyPr>
            <a:normAutofit/>
          </a:bodyPr>
          <a:lstStyle/>
          <a:p>
            <a:r>
              <a:rPr lang="en-US" sz="3600" dirty="0">
                <a:latin typeface="+mn-lt"/>
              </a:rPr>
              <a:t>DNB single day transmissivity </a:t>
            </a:r>
            <a:r>
              <a:rPr lang="en-US" sz="3600" i="0" dirty="0">
                <a:solidFill>
                  <a:srgbClr val="000000"/>
                </a:solidFill>
                <a:effectLst/>
                <a:latin typeface="+mn-lt"/>
              </a:rPr>
              <a:t>October 31, 2022</a:t>
            </a:r>
            <a:endParaRPr lang="en-US" sz="3600" dirty="0">
              <a:latin typeface="+mn-lt"/>
            </a:endParaRPr>
          </a:p>
        </p:txBody>
      </p:sp>
      <p:pic>
        <p:nvPicPr>
          <p:cNvPr id="6" name="Picture 5">
            <a:extLst>
              <a:ext uri="{FF2B5EF4-FFF2-40B4-BE49-F238E27FC236}">
                <a16:creationId xmlns:a16="http://schemas.microsoft.com/office/drawing/2014/main" id="{D2560F41-3880-EFC0-0E0D-13B403EAEB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1830" y="1366837"/>
            <a:ext cx="9928340" cy="4977960"/>
          </a:xfrm>
          <a:prstGeom prst="rect">
            <a:avLst/>
          </a:prstGeom>
        </p:spPr>
      </p:pic>
    </p:spTree>
    <p:extLst>
      <p:ext uri="{BB962C8B-B14F-4D97-AF65-F5344CB8AC3E}">
        <p14:creationId xmlns:p14="http://schemas.microsoft.com/office/powerpoint/2010/main" val="2885804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823A-E1EC-CC9D-4D67-63F822A7202A}"/>
              </a:ext>
            </a:extLst>
          </p:cNvPr>
          <p:cNvSpPr>
            <a:spLocks noGrp="1"/>
          </p:cNvSpPr>
          <p:nvPr>
            <p:ph type="title"/>
          </p:nvPr>
        </p:nvSpPr>
        <p:spPr>
          <a:xfrm>
            <a:off x="838200" y="41274"/>
            <a:ext cx="10515600" cy="1325563"/>
          </a:xfrm>
        </p:spPr>
        <p:txBody>
          <a:bodyPr>
            <a:normAutofit/>
          </a:bodyPr>
          <a:lstStyle/>
          <a:p>
            <a:r>
              <a:rPr lang="en-US" sz="3600" dirty="0">
                <a:latin typeface="+mn-lt"/>
              </a:rPr>
              <a:t>M10 single day transmissivity </a:t>
            </a:r>
            <a:r>
              <a:rPr lang="en-US" sz="3600" i="0" dirty="0">
                <a:solidFill>
                  <a:srgbClr val="000000"/>
                </a:solidFill>
                <a:effectLst/>
                <a:latin typeface="+mn-lt"/>
              </a:rPr>
              <a:t>October 31, 2022</a:t>
            </a:r>
            <a:endParaRPr lang="en-US" sz="3600" dirty="0">
              <a:latin typeface="+mn-lt"/>
            </a:endParaRPr>
          </a:p>
        </p:txBody>
      </p:sp>
      <p:pic>
        <p:nvPicPr>
          <p:cNvPr id="6" name="Picture 5">
            <a:extLst>
              <a:ext uri="{FF2B5EF4-FFF2-40B4-BE49-F238E27FC236}">
                <a16:creationId xmlns:a16="http://schemas.microsoft.com/office/drawing/2014/main" id="{D2560F41-3880-EFC0-0E0D-13B403EAEB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1830" y="1239837"/>
            <a:ext cx="9928340" cy="4977959"/>
          </a:xfrm>
          <a:prstGeom prst="rect">
            <a:avLst/>
          </a:prstGeom>
        </p:spPr>
      </p:pic>
    </p:spTree>
    <p:extLst>
      <p:ext uri="{BB962C8B-B14F-4D97-AF65-F5344CB8AC3E}">
        <p14:creationId xmlns:p14="http://schemas.microsoft.com/office/powerpoint/2010/main" val="81429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823A-E1EC-CC9D-4D67-63F822A7202A}"/>
              </a:ext>
            </a:extLst>
          </p:cNvPr>
          <p:cNvSpPr>
            <a:spLocks noGrp="1"/>
          </p:cNvSpPr>
          <p:nvPr>
            <p:ph type="title"/>
          </p:nvPr>
        </p:nvSpPr>
        <p:spPr>
          <a:xfrm>
            <a:off x="838200" y="41274"/>
            <a:ext cx="10515600" cy="1325563"/>
          </a:xfrm>
        </p:spPr>
        <p:txBody>
          <a:bodyPr>
            <a:normAutofit/>
          </a:bodyPr>
          <a:lstStyle/>
          <a:p>
            <a:r>
              <a:rPr lang="en-US" sz="3600" dirty="0">
                <a:latin typeface="+mn-lt"/>
              </a:rPr>
              <a:t>M13 single day transmissivity </a:t>
            </a:r>
            <a:r>
              <a:rPr lang="en-US" sz="3600" i="0" dirty="0">
                <a:solidFill>
                  <a:srgbClr val="000000"/>
                </a:solidFill>
                <a:effectLst/>
                <a:latin typeface="+mn-lt"/>
              </a:rPr>
              <a:t>October 31, 2022</a:t>
            </a:r>
            <a:endParaRPr lang="en-US" sz="3600" dirty="0">
              <a:latin typeface="+mn-lt"/>
            </a:endParaRPr>
          </a:p>
        </p:txBody>
      </p:sp>
      <p:pic>
        <p:nvPicPr>
          <p:cNvPr id="6" name="Picture 5">
            <a:extLst>
              <a:ext uri="{FF2B5EF4-FFF2-40B4-BE49-F238E27FC236}">
                <a16:creationId xmlns:a16="http://schemas.microsoft.com/office/drawing/2014/main" id="{D2560F41-3880-EFC0-0E0D-13B403EAEB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1830" y="1239837"/>
            <a:ext cx="9928339" cy="4977959"/>
          </a:xfrm>
          <a:prstGeom prst="rect">
            <a:avLst/>
          </a:prstGeom>
        </p:spPr>
      </p:pic>
    </p:spTree>
    <p:extLst>
      <p:ext uri="{BB962C8B-B14F-4D97-AF65-F5344CB8AC3E}">
        <p14:creationId xmlns:p14="http://schemas.microsoft.com/office/powerpoint/2010/main" val="311822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D104-F7D0-BAE4-B87E-F156EF3C00D6}"/>
              </a:ext>
            </a:extLst>
          </p:cNvPr>
          <p:cNvSpPr>
            <a:spLocks noGrp="1"/>
          </p:cNvSpPr>
          <p:nvPr>
            <p:ph type="title"/>
          </p:nvPr>
        </p:nvSpPr>
        <p:spPr>
          <a:xfrm>
            <a:off x="7035800" y="1304925"/>
            <a:ext cx="5156200" cy="2390775"/>
          </a:xfrm>
        </p:spPr>
        <p:txBody>
          <a:bodyPr>
            <a:noAutofit/>
          </a:bodyPr>
          <a:lstStyle/>
          <a:p>
            <a:r>
              <a:rPr lang="en-US" sz="3600" dirty="0"/>
              <a:t>In Bangkok on </a:t>
            </a:r>
            <a:br>
              <a:rPr lang="en-US" sz="3600" dirty="0"/>
            </a:br>
            <a:r>
              <a:rPr lang="en-US" sz="3600" dirty="0"/>
              <a:t>October 28, 2022</a:t>
            </a:r>
            <a:br>
              <a:rPr lang="en-US" sz="3600" dirty="0"/>
            </a:br>
            <a:r>
              <a:rPr lang="en-US" sz="3600" dirty="0"/>
              <a:t>DNB transmissivity = 84%</a:t>
            </a:r>
            <a:br>
              <a:rPr lang="en-US" sz="3600" dirty="0"/>
            </a:br>
            <a:r>
              <a:rPr lang="en-US" sz="3600" dirty="0"/>
              <a:t>M10 = 95 %</a:t>
            </a:r>
            <a:br>
              <a:rPr lang="en-US" sz="3600" dirty="0"/>
            </a:br>
            <a:r>
              <a:rPr lang="en-US" sz="3600" dirty="0"/>
              <a:t>M13 = 71 % </a:t>
            </a:r>
          </a:p>
        </p:txBody>
      </p:sp>
      <p:pic>
        <p:nvPicPr>
          <p:cNvPr id="4" name="Picture 3">
            <a:extLst>
              <a:ext uri="{FF2B5EF4-FFF2-40B4-BE49-F238E27FC236}">
                <a16:creationId xmlns:a16="http://schemas.microsoft.com/office/drawing/2014/main" id="{0F4AD3C0-904E-79D9-FBA0-A361AA390B98}"/>
              </a:ext>
            </a:extLst>
          </p:cNvPr>
          <p:cNvPicPr>
            <a:picLocks noChangeAspect="1"/>
          </p:cNvPicPr>
          <p:nvPr/>
        </p:nvPicPr>
        <p:blipFill>
          <a:blip r:embed="rId2"/>
          <a:stretch>
            <a:fillRect/>
          </a:stretch>
        </p:blipFill>
        <p:spPr>
          <a:xfrm>
            <a:off x="0" y="107823"/>
            <a:ext cx="6483536" cy="6385052"/>
          </a:xfrm>
          <a:prstGeom prst="rect">
            <a:avLst/>
          </a:prstGeom>
        </p:spPr>
      </p:pic>
    </p:spTree>
    <p:extLst>
      <p:ext uri="{BB962C8B-B14F-4D97-AF65-F5344CB8AC3E}">
        <p14:creationId xmlns:p14="http://schemas.microsoft.com/office/powerpoint/2010/main" val="295591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eaten, pan&#10;&#10;Description automatically generated">
            <a:extLst>
              <a:ext uri="{FF2B5EF4-FFF2-40B4-BE49-F238E27FC236}">
                <a16:creationId xmlns:a16="http://schemas.microsoft.com/office/drawing/2014/main" id="{3CA3C7A9-6699-FECE-C226-50E3CD886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57" y="3531117"/>
            <a:ext cx="6172200" cy="3094673"/>
          </a:xfrm>
          <a:prstGeom prst="rect">
            <a:avLst/>
          </a:prstGeom>
        </p:spPr>
      </p:pic>
      <p:sp>
        <p:nvSpPr>
          <p:cNvPr id="2" name="Title 1">
            <a:extLst>
              <a:ext uri="{FF2B5EF4-FFF2-40B4-BE49-F238E27FC236}">
                <a16:creationId xmlns:a16="http://schemas.microsoft.com/office/drawing/2014/main" id="{137B0DB9-EB85-56DE-6B87-76B918D6A179}"/>
              </a:ext>
            </a:extLst>
          </p:cNvPr>
          <p:cNvSpPr>
            <a:spLocks noGrp="1"/>
          </p:cNvSpPr>
          <p:nvPr>
            <p:ph type="title"/>
          </p:nvPr>
        </p:nvSpPr>
        <p:spPr>
          <a:xfrm>
            <a:off x="9534749" y="327912"/>
            <a:ext cx="2578394" cy="2803376"/>
          </a:xfrm>
        </p:spPr>
        <p:txBody>
          <a:bodyPr>
            <a:noAutofit/>
          </a:bodyPr>
          <a:lstStyle/>
          <a:p>
            <a:r>
              <a:rPr lang="en-US" sz="3200" b="1" dirty="0"/>
              <a:t>Atmospheric Transmissivity in short wavelength VIIRS bands</a:t>
            </a:r>
            <a:br>
              <a:rPr lang="en-US" sz="3200" b="1" dirty="0"/>
            </a:br>
            <a:br>
              <a:rPr lang="en-US" sz="3200" b="1" dirty="0"/>
            </a:br>
            <a:r>
              <a:rPr lang="en-US" sz="2400" b="1" dirty="0"/>
              <a:t>Nadir view</a:t>
            </a:r>
            <a:br>
              <a:rPr lang="en-US" sz="2400" b="1" dirty="0"/>
            </a:br>
            <a:r>
              <a:rPr lang="en-US" sz="2400" b="1" dirty="0"/>
              <a:t>October 31, 2022</a:t>
            </a:r>
          </a:p>
        </p:txBody>
      </p:sp>
      <p:pic>
        <p:nvPicPr>
          <p:cNvPr id="10" name="Picture 9" descr="Map&#10;&#10;Description automatically generated">
            <a:extLst>
              <a:ext uri="{FF2B5EF4-FFF2-40B4-BE49-F238E27FC236}">
                <a16:creationId xmlns:a16="http://schemas.microsoft.com/office/drawing/2014/main" id="{FE268B45-21BF-FDFF-43CA-8733E049E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7" y="128699"/>
            <a:ext cx="6172200" cy="3094673"/>
          </a:xfrm>
          <a:prstGeom prst="rect">
            <a:avLst/>
          </a:prstGeom>
        </p:spPr>
      </p:pic>
      <p:pic>
        <p:nvPicPr>
          <p:cNvPr id="12" name="Picture 11" descr="Chart, histogram&#10;&#10;Description automatically generated">
            <a:extLst>
              <a:ext uri="{FF2B5EF4-FFF2-40B4-BE49-F238E27FC236}">
                <a16:creationId xmlns:a16="http://schemas.microsoft.com/office/drawing/2014/main" id="{4A014942-1628-C6F6-3F0A-F28CF49CA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057" y="3424943"/>
            <a:ext cx="3367558" cy="3200847"/>
          </a:xfrm>
          <a:prstGeom prst="rect">
            <a:avLst/>
          </a:prstGeom>
        </p:spPr>
      </p:pic>
      <p:sp>
        <p:nvSpPr>
          <p:cNvPr id="13" name="TextBox 12">
            <a:extLst>
              <a:ext uri="{FF2B5EF4-FFF2-40B4-BE49-F238E27FC236}">
                <a16:creationId xmlns:a16="http://schemas.microsoft.com/office/drawing/2014/main" id="{C6D52627-55EE-C9B1-E66B-0133839AA719}"/>
              </a:ext>
            </a:extLst>
          </p:cNvPr>
          <p:cNvSpPr txBox="1"/>
          <p:nvPr/>
        </p:nvSpPr>
        <p:spPr>
          <a:xfrm>
            <a:off x="7216530" y="3700130"/>
            <a:ext cx="1436612" cy="369332"/>
          </a:xfrm>
          <a:prstGeom prst="rect">
            <a:avLst/>
          </a:prstGeom>
          <a:noFill/>
        </p:spPr>
        <p:txBody>
          <a:bodyPr wrap="none" rtlCol="0">
            <a:spAutoFit/>
          </a:bodyPr>
          <a:lstStyle/>
          <a:p>
            <a:r>
              <a:rPr lang="en-US" dirty="0"/>
              <a:t>M10 1.65 um</a:t>
            </a:r>
          </a:p>
        </p:txBody>
      </p:sp>
      <p:pic>
        <p:nvPicPr>
          <p:cNvPr id="15" name="Picture 14" descr="Chart, histogram&#10;&#10;Description automatically generated">
            <a:extLst>
              <a:ext uri="{FF2B5EF4-FFF2-40B4-BE49-F238E27FC236}">
                <a16:creationId xmlns:a16="http://schemas.microsoft.com/office/drawing/2014/main" id="{A0880EE7-06D9-CBAC-4651-91A66508A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1057" y="109022"/>
            <a:ext cx="3391374" cy="3215136"/>
          </a:xfrm>
          <a:prstGeom prst="rect">
            <a:avLst/>
          </a:prstGeom>
        </p:spPr>
      </p:pic>
      <p:sp>
        <p:nvSpPr>
          <p:cNvPr id="16" name="TextBox 15">
            <a:extLst>
              <a:ext uri="{FF2B5EF4-FFF2-40B4-BE49-F238E27FC236}">
                <a16:creationId xmlns:a16="http://schemas.microsoft.com/office/drawing/2014/main" id="{BB68D5E9-70B0-C0FC-D896-821A5E185888}"/>
              </a:ext>
            </a:extLst>
          </p:cNvPr>
          <p:cNvSpPr txBox="1"/>
          <p:nvPr/>
        </p:nvSpPr>
        <p:spPr>
          <a:xfrm>
            <a:off x="7135014" y="327912"/>
            <a:ext cx="1305165" cy="369332"/>
          </a:xfrm>
          <a:prstGeom prst="rect">
            <a:avLst/>
          </a:prstGeom>
          <a:noFill/>
        </p:spPr>
        <p:txBody>
          <a:bodyPr wrap="none" rtlCol="0">
            <a:spAutoFit/>
          </a:bodyPr>
          <a:lstStyle/>
          <a:p>
            <a:r>
              <a:rPr lang="en-US" dirty="0"/>
              <a:t>DNB 0.7 um</a:t>
            </a:r>
          </a:p>
        </p:txBody>
      </p:sp>
    </p:spTree>
    <p:extLst>
      <p:ext uri="{BB962C8B-B14F-4D97-AF65-F5344CB8AC3E}">
        <p14:creationId xmlns:p14="http://schemas.microsoft.com/office/powerpoint/2010/main" val="1425513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A3C7A9-6699-FECE-C226-50E3CD886C7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857" y="3531117"/>
            <a:ext cx="6172200" cy="3094672"/>
          </a:xfrm>
          <a:prstGeom prst="rect">
            <a:avLst/>
          </a:prstGeom>
        </p:spPr>
      </p:pic>
      <p:sp>
        <p:nvSpPr>
          <p:cNvPr id="2" name="Title 1">
            <a:extLst>
              <a:ext uri="{FF2B5EF4-FFF2-40B4-BE49-F238E27FC236}">
                <a16:creationId xmlns:a16="http://schemas.microsoft.com/office/drawing/2014/main" id="{137B0DB9-EB85-56DE-6B87-76B918D6A179}"/>
              </a:ext>
            </a:extLst>
          </p:cNvPr>
          <p:cNvSpPr>
            <a:spLocks noGrp="1"/>
          </p:cNvSpPr>
          <p:nvPr>
            <p:ph type="title"/>
          </p:nvPr>
        </p:nvSpPr>
        <p:spPr>
          <a:xfrm>
            <a:off x="9534749" y="327912"/>
            <a:ext cx="2578394" cy="2803376"/>
          </a:xfrm>
        </p:spPr>
        <p:txBody>
          <a:bodyPr>
            <a:noAutofit/>
          </a:bodyPr>
          <a:lstStyle/>
          <a:p>
            <a:r>
              <a:rPr lang="en-US" sz="3200" b="1" dirty="0"/>
              <a:t>Atmospheric Transmissivity in thermal wavelength VIIRS bands</a:t>
            </a:r>
            <a:br>
              <a:rPr lang="en-US" sz="3200" b="1" dirty="0"/>
            </a:br>
            <a:br>
              <a:rPr lang="en-US" sz="3200" b="1" dirty="0"/>
            </a:br>
            <a:r>
              <a:rPr lang="en-US" sz="2400" b="1" dirty="0"/>
              <a:t>Nadir view</a:t>
            </a:r>
            <a:br>
              <a:rPr lang="en-US" sz="2400" b="1" dirty="0"/>
            </a:br>
            <a:r>
              <a:rPr lang="en-US" sz="2400" b="1" dirty="0"/>
              <a:t>October 31, 2022</a:t>
            </a:r>
          </a:p>
        </p:txBody>
      </p:sp>
      <p:pic>
        <p:nvPicPr>
          <p:cNvPr id="10" name="Picture 9">
            <a:extLst>
              <a:ext uri="{FF2B5EF4-FFF2-40B4-BE49-F238E27FC236}">
                <a16:creationId xmlns:a16="http://schemas.microsoft.com/office/drawing/2014/main" id="{FE268B45-21BF-FDFF-43CA-8733E049ED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857" y="128699"/>
            <a:ext cx="6172200" cy="3094672"/>
          </a:xfrm>
          <a:prstGeom prst="rect">
            <a:avLst/>
          </a:prstGeom>
        </p:spPr>
      </p:pic>
      <p:pic>
        <p:nvPicPr>
          <p:cNvPr id="12" name="Picture 11">
            <a:extLst>
              <a:ext uri="{FF2B5EF4-FFF2-40B4-BE49-F238E27FC236}">
                <a16:creationId xmlns:a16="http://schemas.microsoft.com/office/drawing/2014/main" id="{4A014942-1628-C6F6-3F0A-F28CF49CA5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51057" y="3463025"/>
            <a:ext cx="3367558" cy="3124682"/>
          </a:xfrm>
          <a:prstGeom prst="rect">
            <a:avLst/>
          </a:prstGeom>
        </p:spPr>
      </p:pic>
      <p:sp>
        <p:nvSpPr>
          <p:cNvPr id="13" name="TextBox 12">
            <a:extLst>
              <a:ext uri="{FF2B5EF4-FFF2-40B4-BE49-F238E27FC236}">
                <a16:creationId xmlns:a16="http://schemas.microsoft.com/office/drawing/2014/main" id="{C6D52627-55EE-C9B1-E66B-0133839AA719}"/>
              </a:ext>
            </a:extLst>
          </p:cNvPr>
          <p:cNvSpPr txBox="1"/>
          <p:nvPr/>
        </p:nvSpPr>
        <p:spPr>
          <a:xfrm>
            <a:off x="7216530" y="3700130"/>
            <a:ext cx="1261884" cy="369332"/>
          </a:xfrm>
          <a:prstGeom prst="rect">
            <a:avLst/>
          </a:prstGeom>
          <a:noFill/>
        </p:spPr>
        <p:txBody>
          <a:bodyPr wrap="none" rtlCol="0">
            <a:spAutoFit/>
          </a:bodyPr>
          <a:lstStyle/>
          <a:p>
            <a:r>
              <a:rPr lang="en-US" dirty="0"/>
              <a:t>M16 12 um</a:t>
            </a:r>
          </a:p>
        </p:txBody>
      </p:sp>
      <p:pic>
        <p:nvPicPr>
          <p:cNvPr id="15" name="Picture 14">
            <a:extLst>
              <a:ext uri="{FF2B5EF4-FFF2-40B4-BE49-F238E27FC236}">
                <a16:creationId xmlns:a16="http://schemas.microsoft.com/office/drawing/2014/main" id="{A0880EE7-06D9-CBAC-4651-91A66508A8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51057" y="167043"/>
            <a:ext cx="3391374" cy="3099094"/>
          </a:xfrm>
          <a:prstGeom prst="rect">
            <a:avLst/>
          </a:prstGeom>
        </p:spPr>
      </p:pic>
      <p:sp>
        <p:nvSpPr>
          <p:cNvPr id="16" name="TextBox 15">
            <a:extLst>
              <a:ext uri="{FF2B5EF4-FFF2-40B4-BE49-F238E27FC236}">
                <a16:creationId xmlns:a16="http://schemas.microsoft.com/office/drawing/2014/main" id="{BB68D5E9-70B0-C0FC-D896-821A5E185888}"/>
              </a:ext>
            </a:extLst>
          </p:cNvPr>
          <p:cNvSpPr txBox="1"/>
          <p:nvPr/>
        </p:nvSpPr>
        <p:spPr>
          <a:xfrm>
            <a:off x="7135014" y="327912"/>
            <a:ext cx="1319592" cy="369332"/>
          </a:xfrm>
          <a:prstGeom prst="rect">
            <a:avLst/>
          </a:prstGeom>
          <a:noFill/>
        </p:spPr>
        <p:txBody>
          <a:bodyPr wrap="none" rtlCol="0">
            <a:spAutoFit/>
          </a:bodyPr>
          <a:lstStyle/>
          <a:p>
            <a:r>
              <a:rPr lang="en-US" dirty="0"/>
              <a:t>M12 3.7 um</a:t>
            </a:r>
          </a:p>
        </p:txBody>
      </p:sp>
    </p:spTree>
    <p:extLst>
      <p:ext uri="{BB962C8B-B14F-4D97-AF65-F5344CB8AC3E}">
        <p14:creationId xmlns:p14="http://schemas.microsoft.com/office/powerpoint/2010/main" val="3728243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CBB3-656C-1D10-3C3B-E18230C5AD49}"/>
              </a:ext>
            </a:extLst>
          </p:cNvPr>
          <p:cNvSpPr>
            <a:spLocks noGrp="1"/>
          </p:cNvSpPr>
          <p:nvPr>
            <p:ph type="title"/>
          </p:nvPr>
        </p:nvSpPr>
        <p:spPr>
          <a:xfrm>
            <a:off x="917944" y="51465"/>
            <a:ext cx="10515600" cy="1325563"/>
          </a:xfrm>
        </p:spPr>
        <p:txBody>
          <a:bodyPr/>
          <a:lstStyle/>
          <a:p>
            <a:r>
              <a:rPr lang="en-US" dirty="0"/>
              <a:t>Transmissivity spectra calculated for top 30 flares for August 8, 2021</a:t>
            </a:r>
          </a:p>
        </p:txBody>
      </p:sp>
      <p:pic>
        <p:nvPicPr>
          <p:cNvPr id="4" name="Picture 3">
            <a:extLst>
              <a:ext uri="{FF2B5EF4-FFF2-40B4-BE49-F238E27FC236}">
                <a16:creationId xmlns:a16="http://schemas.microsoft.com/office/drawing/2014/main" id="{D8B6FE64-126A-33E2-EE08-3ED850378674}"/>
              </a:ext>
            </a:extLst>
          </p:cNvPr>
          <p:cNvPicPr>
            <a:picLocks noChangeAspect="1"/>
          </p:cNvPicPr>
          <p:nvPr/>
        </p:nvPicPr>
        <p:blipFill>
          <a:blip r:embed="rId2"/>
          <a:stretch>
            <a:fillRect/>
          </a:stretch>
        </p:blipFill>
        <p:spPr>
          <a:xfrm>
            <a:off x="340241" y="1489238"/>
            <a:ext cx="7334563" cy="2235232"/>
          </a:xfrm>
          <a:prstGeom prst="rect">
            <a:avLst/>
          </a:prstGeom>
        </p:spPr>
      </p:pic>
      <p:pic>
        <p:nvPicPr>
          <p:cNvPr id="6" name="Picture 5">
            <a:extLst>
              <a:ext uri="{FF2B5EF4-FFF2-40B4-BE49-F238E27FC236}">
                <a16:creationId xmlns:a16="http://schemas.microsoft.com/office/drawing/2014/main" id="{CD37A782-7655-C71B-B631-91F21583B05C}"/>
              </a:ext>
            </a:extLst>
          </p:cNvPr>
          <p:cNvPicPr>
            <a:picLocks noChangeAspect="1"/>
          </p:cNvPicPr>
          <p:nvPr/>
        </p:nvPicPr>
        <p:blipFill>
          <a:blip r:embed="rId3"/>
          <a:stretch>
            <a:fillRect/>
          </a:stretch>
        </p:blipFill>
        <p:spPr>
          <a:xfrm>
            <a:off x="3482162" y="3912375"/>
            <a:ext cx="8112642" cy="2472354"/>
          </a:xfrm>
          <a:prstGeom prst="rect">
            <a:avLst/>
          </a:prstGeom>
        </p:spPr>
      </p:pic>
      <p:sp>
        <p:nvSpPr>
          <p:cNvPr id="7" name="TextBox 6">
            <a:extLst>
              <a:ext uri="{FF2B5EF4-FFF2-40B4-BE49-F238E27FC236}">
                <a16:creationId xmlns:a16="http://schemas.microsoft.com/office/drawing/2014/main" id="{53EBDC4A-2BD4-3C61-E25E-4675CF5E75D3}"/>
              </a:ext>
            </a:extLst>
          </p:cNvPr>
          <p:cNvSpPr txBox="1"/>
          <p:nvPr/>
        </p:nvSpPr>
        <p:spPr>
          <a:xfrm>
            <a:off x="3577855" y="1727791"/>
            <a:ext cx="1372299" cy="584775"/>
          </a:xfrm>
          <a:prstGeom prst="rect">
            <a:avLst/>
          </a:prstGeom>
          <a:noFill/>
        </p:spPr>
        <p:txBody>
          <a:bodyPr wrap="none" rtlCol="0">
            <a:spAutoFit/>
          </a:bodyPr>
          <a:lstStyle/>
          <a:p>
            <a:r>
              <a:rPr lang="en-US" sz="3200" dirty="0"/>
              <a:t>Nigeria</a:t>
            </a:r>
          </a:p>
        </p:txBody>
      </p:sp>
      <p:sp>
        <p:nvSpPr>
          <p:cNvPr id="8" name="TextBox 7">
            <a:extLst>
              <a:ext uri="{FF2B5EF4-FFF2-40B4-BE49-F238E27FC236}">
                <a16:creationId xmlns:a16="http://schemas.microsoft.com/office/drawing/2014/main" id="{50284A06-C0A9-BA53-CEBC-C52A68153E15}"/>
              </a:ext>
            </a:extLst>
          </p:cNvPr>
          <p:cNvSpPr txBox="1"/>
          <p:nvPr/>
        </p:nvSpPr>
        <p:spPr>
          <a:xfrm>
            <a:off x="6662038" y="4272516"/>
            <a:ext cx="1345048" cy="584775"/>
          </a:xfrm>
          <a:prstGeom prst="rect">
            <a:avLst/>
          </a:prstGeom>
          <a:noFill/>
        </p:spPr>
        <p:txBody>
          <a:bodyPr wrap="none" rtlCol="0">
            <a:spAutoFit/>
          </a:bodyPr>
          <a:lstStyle/>
          <a:p>
            <a:r>
              <a:rPr lang="en-US" sz="3200" dirty="0"/>
              <a:t>Algeria</a:t>
            </a:r>
          </a:p>
        </p:txBody>
      </p:sp>
    </p:spTree>
    <p:extLst>
      <p:ext uri="{BB962C8B-B14F-4D97-AF65-F5344CB8AC3E}">
        <p14:creationId xmlns:p14="http://schemas.microsoft.com/office/powerpoint/2010/main" val="172499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47FA-50D4-73BF-2DFA-0A2500CA31D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CE83C58-6C16-8517-3112-DFB1169867F1}"/>
              </a:ext>
            </a:extLst>
          </p:cNvPr>
          <p:cNvSpPr>
            <a:spLocks noGrp="1"/>
          </p:cNvSpPr>
          <p:nvPr>
            <p:ph idx="1"/>
          </p:nvPr>
        </p:nvSpPr>
        <p:spPr/>
        <p:txBody>
          <a:bodyPr/>
          <a:lstStyle/>
          <a:p>
            <a:r>
              <a:rPr lang="en-US" dirty="0"/>
              <a:t>Rationale for atmospheric correction</a:t>
            </a:r>
          </a:p>
          <a:p>
            <a:r>
              <a:rPr lang="en-US" dirty="0"/>
              <a:t>MODTRAN inputs</a:t>
            </a:r>
          </a:p>
          <a:p>
            <a:r>
              <a:rPr lang="en-US" dirty="0"/>
              <a:t>VIIRS band transmissivity from a single day</a:t>
            </a:r>
          </a:p>
          <a:p>
            <a:r>
              <a:rPr lang="en-US" dirty="0"/>
              <a:t>Atmospheric effects on VNF calculations</a:t>
            </a:r>
          </a:p>
        </p:txBody>
      </p:sp>
    </p:spTree>
    <p:extLst>
      <p:ext uri="{BB962C8B-B14F-4D97-AF65-F5344CB8AC3E}">
        <p14:creationId xmlns:p14="http://schemas.microsoft.com/office/powerpoint/2010/main" val="1081350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DD1F-D786-C01B-ED81-A8B976B3F36A}"/>
              </a:ext>
            </a:extLst>
          </p:cNvPr>
          <p:cNvSpPr>
            <a:spLocks noGrp="1"/>
          </p:cNvSpPr>
          <p:nvPr>
            <p:ph type="title"/>
          </p:nvPr>
        </p:nvSpPr>
        <p:spPr>
          <a:xfrm>
            <a:off x="7814930" y="1809749"/>
            <a:ext cx="3352800" cy="3021345"/>
          </a:xfrm>
        </p:spPr>
        <p:txBody>
          <a:bodyPr>
            <a:normAutofit fontScale="90000"/>
          </a:bodyPr>
          <a:lstStyle/>
          <a:p>
            <a:r>
              <a:rPr lang="en-US" dirty="0"/>
              <a:t>Simulation of Atmospheric Effects On</a:t>
            </a:r>
            <a:br>
              <a:rPr lang="en-US" dirty="0"/>
            </a:br>
            <a:r>
              <a:rPr lang="en-US" dirty="0"/>
              <a:t>100 m</a:t>
            </a:r>
            <a:r>
              <a:rPr lang="en-US" baseline="30000" dirty="0"/>
              <a:t>2</a:t>
            </a:r>
            <a:r>
              <a:rPr lang="en-US" dirty="0"/>
              <a:t> flare at 1810 K</a:t>
            </a:r>
            <a:br>
              <a:rPr lang="en-US" dirty="0"/>
            </a:br>
            <a:br>
              <a:rPr lang="en-US" dirty="0"/>
            </a:br>
            <a:r>
              <a:rPr lang="en-US" dirty="0"/>
              <a:t>Temperature increases – </a:t>
            </a:r>
            <a:r>
              <a:rPr lang="en-US"/>
              <a:t>source area </a:t>
            </a:r>
            <a:r>
              <a:rPr lang="en-US" dirty="0"/>
              <a:t>decreases –</a:t>
            </a:r>
            <a:br>
              <a:rPr lang="en-US" dirty="0"/>
            </a:br>
            <a:r>
              <a:rPr lang="en-US" dirty="0"/>
              <a:t>radiant heat decreases</a:t>
            </a:r>
          </a:p>
        </p:txBody>
      </p:sp>
      <p:pic>
        <p:nvPicPr>
          <p:cNvPr id="5" name="Picture 4" descr="Chart, scatter chart&#10;&#10;Description automatically generated">
            <a:extLst>
              <a:ext uri="{FF2B5EF4-FFF2-40B4-BE49-F238E27FC236}">
                <a16:creationId xmlns:a16="http://schemas.microsoft.com/office/drawing/2014/main" id="{6DF3C8DC-2B6F-D7B6-6460-ED982174F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55" y="109691"/>
            <a:ext cx="6767620" cy="6689830"/>
          </a:xfrm>
          <a:prstGeom prst="rect">
            <a:avLst/>
          </a:prstGeom>
        </p:spPr>
      </p:pic>
      <p:sp>
        <p:nvSpPr>
          <p:cNvPr id="6" name="TextBox 5">
            <a:extLst>
              <a:ext uri="{FF2B5EF4-FFF2-40B4-BE49-F238E27FC236}">
                <a16:creationId xmlns:a16="http://schemas.microsoft.com/office/drawing/2014/main" id="{E834E2E1-F22E-FED8-FE80-FA4FD2749DF2}"/>
              </a:ext>
            </a:extLst>
          </p:cNvPr>
          <p:cNvSpPr txBox="1"/>
          <p:nvPr/>
        </p:nvSpPr>
        <p:spPr>
          <a:xfrm>
            <a:off x="5512981" y="5699051"/>
            <a:ext cx="852798" cy="369332"/>
          </a:xfrm>
          <a:prstGeom prst="rect">
            <a:avLst/>
          </a:prstGeom>
          <a:noFill/>
        </p:spPr>
        <p:txBody>
          <a:bodyPr wrap="none" rtlCol="0">
            <a:spAutoFit/>
          </a:bodyPr>
          <a:lstStyle/>
          <a:p>
            <a:r>
              <a:rPr lang="en-US" dirty="0"/>
              <a:t>Nigeria</a:t>
            </a:r>
          </a:p>
        </p:txBody>
      </p:sp>
      <p:sp>
        <p:nvSpPr>
          <p:cNvPr id="7" name="TextBox 6">
            <a:extLst>
              <a:ext uri="{FF2B5EF4-FFF2-40B4-BE49-F238E27FC236}">
                <a16:creationId xmlns:a16="http://schemas.microsoft.com/office/drawing/2014/main" id="{65F09405-1C6D-EE9E-78B6-1C8E8E6073EE}"/>
              </a:ext>
            </a:extLst>
          </p:cNvPr>
          <p:cNvSpPr txBox="1"/>
          <p:nvPr/>
        </p:nvSpPr>
        <p:spPr>
          <a:xfrm>
            <a:off x="3843670" y="4646428"/>
            <a:ext cx="863763" cy="369332"/>
          </a:xfrm>
          <a:prstGeom prst="rect">
            <a:avLst/>
          </a:prstGeom>
          <a:noFill/>
        </p:spPr>
        <p:txBody>
          <a:bodyPr wrap="none" rtlCol="0">
            <a:spAutoFit/>
          </a:bodyPr>
          <a:lstStyle/>
          <a:p>
            <a:r>
              <a:rPr lang="en-US" dirty="0"/>
              <a:t>Mexico</a:t>
            </a:r>
          </a:p>
        </p:txBody>
      </p:sp>
      <p:sp>
        <p:nvSpPr>
          <p:cNvPr id="8" name="TextBox 7">
            <a:extLst>
              <a:ext uri="{FF2B5EF4-FFF2-40B4-BE49-F238E27FC236}">
                <a16:creationId xmlns:a16="http://schemas.microsoft.com/office/drawing/2014/main" id="{213C2D0B-8EA5-ED4E-6794-6B30DF4FB6E0}"/>
              </a:ext>
            </a:extLst>
          </p:cNvPr>
          <p:cNvSpPr txBox="1"/>
          <p:nvPr/>
        </p:nvSpPr>
        <p:spPr>
          <a:xfrm>
            <a:off x="4793361" y="3965944"/>
            <a:ext cx="1146019" cy="369332"/>
          </a:xfrm>
          <a:prstGeom prst="rect">
            <a:avLst/>
          </a:prstGeom>
          <a:noFill/>
        </p:spPr>
        <p:txBody>
          <a:bodyPr wrap="none" rtlCol="0">
            <a:spAutoFit/>
          </a:bodyPr>
          <a:lstStyle/>
          <a:p>
            <a:r>
              <a:rPr lang="en-US" dirty="0"/>
              <a:t>Venezuela</a:t>
            </a:r>
          </a:p>
        </p:txBody>
      </p:sp>
      <p:sp>
        <p:nvSpPr>
          <p:cNvPr id="9" name="TextBox 8">
            <a:extLst>
              <a:ext uri="{FF2B5EF4-FFF2-40B4-BE49-F238E27FC236}">
                <a16:creationId xmlns:a16="http://schemas.microsoft.com/office/drawing/2014/main" id="{874BC8DF-6564-6B7D-BD01-0E57AB165BD5}"/>
              </a:ext>
            </a:extLst>
          </p:cNvPr>
          <p:cNvSpPr txBox="1"/>
          <p:nvPr/>
        </p:nvSpPr>
        <p:spPr>
          <a:xfrm>
            <a:off x="3370521" y="2812312"/>
            <a:ext cx="550215" cy="369332"/>
          </a:xfrm>
          <a:prstGeom prst="rect">
            <a:avLst/>
          </a:prstGeom>
          <a:noFill/>
        </p:spPr>
        <p:txBody>
          <a:bodyPr wrap="none" rtlCol="0">
            <a:spAutoFit/>
          </a:bodyPr>
          <a:lstStyle/>
          <a:p>
            <a:r>
              <a:rPr lang="en-US" dirty="0"/>
              <a:t>Iran</a:t>
            </a:r>
          </a:p>
        </p:txBody>
      </p:sp>
      <p:sp>
        <p:nvSpPr>
          <p:cNvPr id="10" name="TextBox 9">
            <a:extLst>
              <a:ext uri="{FF2B5EF4-FFF2-40B4-BE49-F238E27FC236}">
                <a16:creationId xmlns:a16="http://schemas.microsoft.com/office/drawing/2014/main" id="{D36F0323-26F1-DBA9-C411-33B9EAB15E0F}"/>
              </a:ext>
            </a:extLst>
          </p:cNvPr>
          <p:cNvSpPr txBox="1"/>
          <p:nvPr/>
        </p:nvSpPr>
        <p:spPr>
          <a:xfrm>
            <a:off x="1148317" y="260498"/>
            <a:ext cx="774571" cy="369332"/>
          </a:xfrm>
          <a:prstGeom prst="rect">
            <a:avLst/>
          </a:prstGeom>
          <a:noFill/>
        </p:spPr>
        <p:txBody>
          <a:bodyPr wrap="none" rtlCol="0">
            <a:spAutoFit/>
          </a:bodyPr>
          <a:lstStyle/>
          <a:p>
            <a:r>
              <a:rPr lang="en-US" dirty="0"/>
              <a:t>Russia</a:t>
            </a:r>
          </a:p>
        </p:txBody>
      </p:sp>
      <p:sp>
        <p:nvSpPr>
          <p:cNvPr id="11" name="TextBox 10">
            <a:extLst>
              <a:ext uri="{FF2B5EF4-FFF2-40B4-BE49-F238E27FC236}">
                <a16:creationId xmlns:a16="http://schemas.microsoft.com/office/drawing/2014/main" id="{E4331A1B-6CB1-5AA1-BE39-6F1EC8730D4A}"/>
              </a:ext>
            </a:extLst>
          </p:cNvPr>
          <p:cNvSpPr txBox="1"/>
          <p:nvPr/>
        </p:nvSpPr>
        <p:spPr>
          <a:xfrm>
            <a:off x="1726019" y="629830"/>
            <a:ext cx="836768" cy="646331"/>
          </a:xfrm>
          <a:prstGeom prst="rect">
            <a:avLst/>
          </a:prstGeom>
          <a:noFill/>
        </p:spPr>
        <p:txBody>
          <a:bodyPr wrap="none" rtlCol="0">
            <a:spAutoFit/>
          </a:bodyPr>
          <a:lstStyle/>
          <a:p>
            <a:r>
              <a:rPr lang="en-US" dirty="0"/>
              <a:t>Algeria</a:t>
            </a:r>
          </a:p>
          <a:p>
            <a:r>
              <a:rPr lang="en-US" dirty="0"/>
              <a:t>Iraq</a:t>
            </a:r>
          </a:p>
        </p:txBody>
      </p:sp>
    </p:spTree>
    <p:extLst>
      <p:ext uri="{BB962C8B-B14F-4D97-AF65-F5344CB8AC3E}">
        <p14:creationId xmlns:p14="http://schemas.microsoft.com/office/powerpoint/2010/main" val="230320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6C87-4012-1857-0067-02BF6A1B010E}"/>
              </a:ext>
            </a:extLst>
          </p:cNvPr>
          <p:cNvSpPr>
            <a:spLocks noGrp="1"/>
          </p:cNvSpPr>
          <p:nvPr>
            <p:ph type="title"/>
          </p:nvPr>
        </p:nvSpPr>
        <p:spPr>
          <a:xfrm>
            <a:off x="838200" y="0"/>
            <a:ext cx="10515600" cy="1325563"/>
          </a:xfrm>
        </p:spPr>
        <p:txBody>
          <a:bodyPr/>
          <a:lstStyle/>
          <a:p>
            <a:r>
              <a:rPr lang="en-US" dirty="0"/>
              <a:t>Rationale for an Atmospheric Correction</a:t>
            </a:r>
          </a:p>
        </p:txBody>
      </p:sp>
      <p:sp>
        <p:nvSpPr>
          <p:cNvPr id="3" name="Content Placeholder 2">
            <a:extLst>
              <a:ext uri="{FF2B5EF4-FFF2-40B4-BE49-F238E27FC236}">
                <a16:creationId xmlns:a16="http://schemas.microsoft.com/office/drawing/2014/main" id="{D9BD5E5D-B2C2-EB10-829F-413E0EBB6260}"/>
              </a:ext>
            </a:extLst>
          </p:cNvPr>
          <p:cNvSpPr>
            <a:spLocks noGrp="1"/>
          </p:cNvSpPr>
          <p:nvPr>
            <p:ph idx="1"/>
          </p:nvPr>
        </p:nvSpPr>
        <p:spPr>
          <a:xfrm>
            <a:off x="838200" y="1198303"/>
            <a:ext cx="10515600" cy="4846305"/>
          </a:xfrm>
        </p:spPr>
        <p:txBody>
          <a:bodyPr>
            <a:normAutofit fontScale="62500" lnSpcReduction="20000"/>
          </a:bodyPr>
          <a:lstStyle/>
          <a:p>
            <a:r>
              <a:rPr lang="en-US" dirty="0"/>
              <a:t>While the VIIRS bands are placed in relatively clear atmospheric windows – some portion of the radiance emitted by a flare is absorbed and scattered by the atmosphere. </a:t>
            </a:r>
          </a:p>
          <a:p>
            <a:r>
              <a:rPr lang="en-US" dirty="0"/>
              <a:t>There is a wavelength dependency that is based on the composition of the atmosphere and the path length.</a:t>
            </a:r>
          </a:p>
          <a:p>
            <a:r>
              <a:rPr lang="en-US" dirty="0"/>
              <a:t>The MODTRAN model calculates the transmissivity of the atmosphere at fine spectral resolution.</a:t>
            </a:r>
          </a:p>
          <a:p>
            <a:r>
              <a:rPr lang="en-US" dirty="0"/>
              <a:t>The transmissivity for well mixed gases, such as nitrogen, oxygen and carbon dioxide can be modeled either with single standard atmosphere or a small set of latitudinal / seasonal atmospheres.</a:t>
            </a:r>
          </a:p>
          <a:p>
            <a:r>
              <a:rPr lang="en-US" dirty="0"/>
              <a:t>External sources are required to parameterize MODTRAN for the calculation of transmissivity effects of atmospheric constituents with high spatial and temporal variability – such as water, ozone, and aerosols.</a:t>
            </a:r>
          </a:p>
          <a:p>
            <a:r>
              <a:rPr lang="en-US" dirty="0"/>
              <a:t>From the MODTRAN transmissivity spectra – the percent transmissivity for individual VIIRS spectral bands are calculated.</a:t>
            </a:r>
          </a:p>
          <a:p>
            <a:r>
              <a:rPr lang="en-US" dirty="0"/>
              <a:t>An atmospheric correction is performed by dividing the “top-of-atmosphere” </a:t>
            </a:r>
            <a:r>
              <a:rPr lang="en-US"/>
              <a:t>radiance  </a:t>
            </a:r>
            <a:r>
              <a:rPr lang="en-US" dirty="0"/>
              <a:t>by the band specific transmissivity.</a:t>
            </a:r>
          </a:p>
          <a:p>
            <a:r>
              <a:rPr lang="en-US" dirty="0"/>
              <a:t>This adjustment affects the temperature, source area and radiant heat calculations from VIIRS </a:t>
            </a:r>
            <a:r>
              <a:rPr lang="en-US" dirty="0" err="1"/>
              <a:t>nightfire</a:t>
            </a:r>
            <a:r>
              <a:rPr lang="en-US" dirty="0"/>
              <a:t> (VNF).</a:t>
            </a:r>
          </a:p>
          <a:p>
            <a:r>
              <a:rPr lang="en-US" dirty="0"/>
              <a:t>An atmospheric correction is crucial to the triple curve Planck curve fitting performed by VNF version 4 – which identifies pixels having two major infrared emitters along with the background. The primary emitter is hotter and is typically the flare.  The source of the lower temperature secondary emitters found at flaring sites is to-be-determined.</a:t>
            </a:r>
          </a:p>
        </p:txBody>
      </p:sp>
    </p:spTree>
    <p:extLst>
      <p:ext uri="{BB962C8B-B14F-4D97-AF65-F5344CB8AC3E}">
        <p14:creationId xmlns:p14="http://schemas.microsoft.com/office/powerpoint/2010/main" val="207326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0EA2-028D-8C99-F250-D2D8F2C34DA1}"/>
              </a:ext>
            </a:extLst>
          </p:cNvPr>
          <p:cNvSpPr>
            <a:spLocks noGrp="1"/>
          </p:cNvSpPr>
          <p:nvPr>
            <p:ph type="title"/>
          </p:nvPr>
        </p:nvSpPr>
        <p:spPr/>
        <p:txBody>
          <a:bodyPr/>
          <a:lstStyle/>
          <a:p>
            <a:r>
              <a:rPr lang="en-US" dirty="0"/>
              <a:t>Key total </a:t>
            </a:r>
            <a:r>
              <a:rPr lang="en-US" dirty="0" err="1"/>
              <a:t>atmospheriec</a:t>
            </a:r>
            <a:r>
              <a:rPr lang="en-US" dirty="0"/>
              <a:t> column inputs to MODTRAN</a:t>
            </a:r>
          </a:p>
        </p:txBody>
      </p:sp>
      <p:sp>
        <p:nvSpPr>
          <p:cNvPr id="3" name="Content Placeholder 2">
            <a:extLst>
              <a:ext uri="{FF2B5EF4-FFF2-40B4-BE49-F238E27FC236}">
                <a16:creationId xmlns:a16="http://schemas.microsoft.com/office/drawing/2014/main" id="{CE933A11-68A7-5B1F-D2D3-6E413BF59ABF}"/>
              </a:ext>
            </a:extLst>
          </p:cNvPr>
          <p:cNvSpPr>
            <a:spLocks noGrp="1"/>
          </p:cNvSpPr>
          <p:nvPr>
            <p:ph idx="1"/>
          </p:nvPr>
        </p:nvSpPr>
        <p:spPr>
          <a:xfrm>
            <a:off x="838200" y="1405639"/>
            <a:ext cx="10515600" cy="4351338"/>
          </a:xfrm>
        </p:spPr>
        <p:txBody>
          <a:bodyPr/>
          <a:lstStyle/>
          <a:p>
            <a:r>
              <a:rPr lang="en-US" dirty="0"/>
              <a:t>Precipitable water – from the NOAA National Center for Environmental Prediction (0.25 degree on 6 hour increments) or the Advanced Technology Microwave Sounder (ATMS) flying with VIIRS</a:t>
            </a:r>
          </a:p>
          <a:p>
            <a:r>
              <a:rPr lang="en-US" dirty="0"/>
              <a:t>Ozone – from NOAA’s Global Forecast System (GFS) or the Ozone Mapping and Profiler Suite (OMPS) flying with VIIRS</a:t>
            </a:r>
          </a:p>
          <a:p>
            <a:r>
              <a:rPr lang="en-US" dirty="0"/>
              <a:t>Aerosol Optical Depth – from the U.S. Navy </a:t>
            </a:r>
          </a:p>
        </p:txBody>
      </p:sp>
    </p:spTree>
    <p:extLst>
      <p:ext uri="{BB962C8B-B14F-4D97-AF65-F5344CB8AC3E}">
        <p14:creationId xmlns:p14="http://schemas.microsoft.com/office/powerpoint/2010/main" val="221010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31D3-B720-BCF2-1B24-46E5210B7AAD}"/>
              </a:ext>
            </a:extLst>
          </p:cNvPr>
          <p:cNvSpPr>
            <a:spLocks noGrp="1"/>
          </p:cNvSpPr>
          <p:nvPr>
            <p:ph type="title"/>
          </p:nvPr>
        </p:nvSpPr>
        <p:spPr>
          <a:xfrm>
            <a:off x="9052470" y="365125"/>
            <a:ext cx="2898230" cy="4829175"/>
          </a:xfrm>
        </p:spPr>
        <p:txBody>
          <a:bodyPr/>
          <a:lstStyle/>
          <a:p>
            <a:r>
              <a:rPr lang="en-US" dirty="0"/>
              <a:t>VIIRS M-bands collecting at night</a:t>
            </a:r>
          </a:p>
        </p:txBody>
      </p:sp>
      <p:pic>
        <p:nvPicPr>
          <p:cNvPr id="3" name="Picture 2">
            <a:extLst>
              <a:ext uri="{FF2B5EF4-FFF2-40B4-BE49-F238E27FC236}">
                <a16:creationId xmlns:a16="http://schemas.microsoft.com/office/drawing/2014/main" id="{DD7BA289-9A53-650B-F995-47F948A26709}"/>
              </a:ext>
            </a:extLst>
          </p:cNvPr>
          <p:cNvPicPr>
            <a:picLocks noChangeAspect="1"/>
          </p:cNvPicPr>
          <p:nvPr/>
        </p:nvPicPr>
        <p:blipFill>
          <a:blip r:embed="rId2"/>
          <a:stretch>
            <a:fillRect/>
          </a:stretch>
        </p:blipFill>
        <p:spPr>
          <a:xfrm>
            <a:off x="-1" y="0"/>
            <a:ext cx="9052471" cy="6492875"/>
          </a:xfrm>
          <a:prstGeom prst="rect">
            <a:avLst/>
          </a:prstGeom>
        </p:spPr>
      </p:pic>
    </p:spTree>
    <p:extLst>
      <p:ext uri="{BB962C8B-B14F-4D97-AF65-F5344CB8AC3E}">
        <p14:creationId xmlns:p14="http://schemas.microsoft.com/office/powerpoint/2010/main" val="256006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5AB5-B069-65BA-3D9E-5CCB1343D3CA}"/>
              </a:ext>
            </a:extLst>
          </p:cNvPr>
          <p:cNvSpPr>
            <a:spLocks noGrp="1"/>
          </p:cNvSpPr>
          <p:nvPr>
            <p:ph type="title"/>
          </p:nvPr>
        </p:nvSpPr>
        <p:spPr>
          <a:xfrm>
            <a:off x="914400" y="0"/>
            <a:ext cx="11163300" cy="1325563"/>
          </a:xfrm>
        </p:spPr>
        <p:txBody>
          <a:bodyPr>
            <a:normAutofit/>
          </a:bodyPr>
          <a:lstStyle/>
          <a:p>
            <a:r>
              <a:rPr lang="en-US" sz="3600" b="1" dirty="0"/>
              <a:t>VIIRS Bands M1-M7 and DNB Placed in Clear Atmospheric Windows</a:t>
            </a:r>
          </a:p>
        </p:txBody>
      </p:sp>
      <p:pic>
        <p:nvPicPr>
          <p:cNvPr id="4" name="Picture 3">
            <a:extLst>
              <a:ext uri="{FF2B5EF4-FFF2-40B4-BE49-F238E27FC236}">
                <a16:creationId xmlns:a16="http://schemas.microsoft.com/office/drawing/2014/main" id="{54769186-E41A-1D7B-5968-03D397B544AD}"/>
              </a:ext>
            </a:extLst>
          </p:cNvPr>
          <p:cNvPicPr>
            <a:picLocks noChangeAspect="1"/>
          </p:cNvPicPr>
          <p:nvPr/>
        </p:nvPicPr>
        <p:blipFill>
          <a:blip r:embed="rId2"/>
          <a:stretch>
            <a:fillRect/>
          </a:stretch>
        </p:blipFill>
        <p:spPr>
          <a:xfrm>
            <a:off x="1058233" y="1339746"/>
            <a:ext cx="10515600" cy="5730821"/>
          </a:xfrm>
          <a:prstGeom prst="rect">
            <a:avLst/>
          </a:prstGeom>
        </p:spPr>
      </p:pic>
    </p:spTree>
    <p:extLst>
      <p:ext uri="{BB962C8B-B14F-4D97-AF65-F5344CB8AC3E}">
        <p14:creationId xmlns:p14="http://schemas.microsoft.com/office/powerpoint/2010/main" val="128776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5AB5-B069-65BA-3D9E-5CCB1343D3CA}"/>
              </a:ext>
            </a:extLst>
          </p:cNvPr>
          <p:cNvSpPr>
            <a:spLocks noGrp="1"/>
          </p:cNvSpPr>
          <p:nvPr>
            <p:ph type="title"/>
          </p:nvPr>
        </p:nvSpPr>
        <p:spPr>
          <a:xfrm>
            <a:off x="914400" y="0"/>
            <a:ext cx="11163300" cy="1325563"/>
          </a:xfrm>
        </p:spPr>
        <p:txBody>
          <a:bodyPr>
            <a:normAutofit/>
          </a:bodyPr>
          <a:lstStyle/>
          <a:p>
            <a:r>
              <a:rPr lang="en-US" sz="3600" b="1" dirty="0"/>
              <a:t>VIIRS Bands M8-M11 Placed in Clear Atmospheric Windows</a:t>
            </a:r>
          </a:p>
        </p:txBody>
      </p:sp>
      <p:pic>
        <p:nvPicPr>
          <p:cNvPr id="5" name="Picture 4">
            <a:extLst>
              <a:ext uri="{FF2B5EF4-FFF2-40B4-BE49-F238E27FC236}">
                <a16:creationId xmlns:a16="http://schemas.microsoft.com/office/drawing/2014/main" id="{72702209-4B03-2DBA-BFF5-6AE450AA1EAA}"/>
              </a:ext>
            </a:extLst>
          </p:cNvPr>
          <p:cNvPicPr>
            <a:picLocks noChangeAspect="1"/>
          </p:cNvPicPr>
          <p:nvPr/>
        </p:nvPicPr>
        <p:blipFill>
          <a:blip r:embed="rId2"/>
          <a:stretch>
            <a:fillRect/>
          </a:stretch>
        </p:blipFill>
        <p:spPr>
          <a:xfrm>
            <a:off x="1800037" y="1228606"/>
            <a:ext cx="8872666" cy="5629394"/>
          </a:xfrm>
          <a:prstGeom prst="rect">
            <a:avLst/>
          </a:prstGeom>
        </p:spPr>
      </p:pic>
    </p:spTree>
    <p:extLst>
      <p:ext uri="{BB962C8B-B14F-4D97-AF65-F5344CB8AC3E}">
        <p14:creationId xmlns:p14="http://schemas.microsoft.com/office/powerpoint/2010/main" val="65921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5AB5-B069-65BA-3D9E-5CCB1343D3CA}"/>
              </a:ext>
            </a:extLst>
          </p:cNvPr>
          <p:cNvSpPr>
            <a:spLocks noGrp="1"/>
          </p:cNvSpPr>
          <p:nvPr>
            <p:ph type="title"/>
          </p:nvPr>
        </p:nvSpPr>
        <p:spPr>
          <a:xfrm>
            <a:off x="914400" y="0"/>
            <a:ext cx="11163300" cy="1325563"/>
          </a:xfrm>
        </p:spPr>
        <p:txBody>
          <a:bodyPr>
            <a:normAutofit/>
          </a:bodyPr>
          <a:lstStyle/>
          <a:p>
            <a:r>
              <a:rPr lang="en-US" sz="3600" b="1" dirty="0"/>
              <a:t>VIIRS MWIR Bands Placed in Not-so Clear Atmospheric Windows</a:t>
            </a:r>
          </a:p>
        </p:txBody>
      </p:sp>
      <p:pic>
        <p:nvPicPr>
          <p:cNvPr id="4" name="Picture 3">
            <a:extLst>
              <a:ext uri="{FF2B5EF4-FFF2-40B4-BE49-F238E27FC236}">
                <a16:creationId xmlns:a16="http://schemas.microsoft.com/office/drawing/2014/main" id="{F680BD54-B1A2-68E8-BC67-B681D58E3FCB}"/>
              </a:ext>
            </a:extLst>
          </p:cNvPr>
          <p:cNvPicPr>
            <a:picLocks noChangeAspect="1"/>
          </p:cNvPicPr>
          <p:nvPr/>
        </p:nvPicPr>
        <p:blipFill>
          <a:blip r:embed="rId2"/>
          <a:stretch>
            <a:fillRect/>
          </a:stretch>
        </p:blipFill>
        <p:spPr>
          <a:xfrm>
            <a:off x="1384300" y="1292114"/>
            <a:ext cx="8928099" cy="5340988"/>
          </a:xfrm>
          <a:prstGeom prst="rect">
            <a:avLst/>
          </a:prstGeom>
        </p:spPr>
      </p:pic>
    </p:spTree>
    <p:extLst>
      <p:ext uri="{BB962C8B-B14F-4D97-AF65-F5344CB8AC3E}">
        <p14:creationId xmlns:p14="http://schemas.microsoft.com/office/powerpoint/2010/main" val="290380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5AB5-B069-65BA-3D9E-5CCB1343D3CA}"/>
              </a:ext>
            </a:extLst>
          </p:cNvPr>
          <p:cNvSpPr>
            <a:spLocks noGrp="1"/>
          </p:cNvSpPr>
          <p:nvPr>
            <p:ph type="title"/>
          </p:nvPr>
        </p:nvSpPr>
        <p:spPr>
          <a:xfrm>
            <a:off x="914400" y="0"/>
            <a:ext cx="11163300" cy="1325563"/>
          </a:xfrm>
        </p:spPr>
        <p:txBody>
          <a:bodyPr>
            <a:normAutofit/>
          </a:bodyPr>
          <a:lstStyle/>
          <a:p>
            <a:r>
              <a:rPr lang="en-US" sz="3600" b="1" dirty="0"/>
              <a:t>VIIRS LWIR Bands Placed in Not-so Clear Atmospheric Windows</a:t>
            </a:r>
          </a:p>
        </p:txBody>
      </p:sp>
      <p:pic>
        <p:nvPicPr>
          <p:cNvPr id="5" name="Picture 4">
            <a:extLst>
              <a:ext uri="{FF2B5EF4-FFF2-40B4-BE49-F238E27FC236}">
                <a16:creationId xmlns:a16="http://schemas.microsoft.com/office/drawing/2014/main" id="{6DF2C740-F117-4B7D-9890-8E14BE66AF09}"/>
              </a:ext>
            </a:extLst>
          </p:cNvPr>
          <p:cNvPicPr>
            <a:picLocks noChangeAspect="1"/>
          </p:cNvPicPr>
          <p:nvPr/>
        </p:nvPicPr>
        <p:blipFill>
          <a:blip r:embed="rId2"/>
          <a:stretch>
            <a:fillRect/>
          </a:stretch>
        </p:blipFill>
        <p:spPr>
          <a:xfrm>
            <a:off x="1500246" y="1420601"/>
            <a:ext cx="9191508" cy="5170699"/>
          </a:xfrm>
          <a:prstGeom prst="rect">
            <a:avLst/>
          </a:prstGeom>
        </p:spPr>
      </p:pic>
    </p:spTree>
    <p:extLst>
      <p:ext uri="{BB962C8B-B14F-4D97-AF65-F5344CB8AC3E}">
        <p14:creationId xmlns:p14="http://schemas.microsoft.com/office/powerpoint/2010/main" val="4109776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2783</TotalTime>
  <Words>552</Words>
  <Application>Microsoft Office PowerPoint</Application>
  <PresentationFormat>Widescreen</PresentationFormat>
  <Paragraphs>54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VIIRS MODTRAN Atmospheric Corrections</vt:lpstr>
      <vt:lpstr>Outline</vt:lpstr>
      <vt:lpstr>Rationale for an Atmospheric Correction</vt:lpstr>
      <vt:lpstr>Key total atmospheriec column inputs to MODTRAN</vt:lpstr>
      <vt:lpstr>VIIRS M-bands collecting at night</vt:lpstr>
      <vt:lpstr>VIIRS Bands M1-M7 and DNB Placed in Clear Atmospheric Windows</vt:lpstr>
      <vt:lpstr>VIIRS Bands M8-M11 Placed in Clear Atmospheric Windows</vt:lpstr>
      <vt:lpstr>VIIRS MWIR Bands Placed in Not-so Clear Atmospheric Windows</vt:lpstr>
      <vt:lpstr>VIIRS LWIR Bands Placed in Not-so Clear Atmospheric Windows</vt:lpstr>
      <vt:lpstr>Precipitable Water</vt:lpstr>
      <vt:lpstr>Ozone</vt:lpstr>
      <vt:lpstr>Aerosol Optical Depth</vt:lpstr>
      <vt:lpstr>DNB single day transmissivity October 31, 2022</vt:lpstr>
      <vt:lpstr>M10 single day transmissivity October 31, 2022</vt:lpstr>
      <vt:lpstr>M13 single day transmissivity October 31, 2022</vt:lpstr>
      <vt:lpstr>In Bangkok on  October 28, 2022 DNB transmissivity = 84% M10 = 95 % M13 = 71 % </vt:lpstr>
      <vt:lpstr>Atmospheric Transmissivity in short wavelength VIIRS bands  Nadir view October 31, 2022</vt:lpstr>
      <vt:lpstr>Atmospheric Transmissivity in thermal wavelength VIIRS bands  Nadir view October 31, 2022</vt:lpstr>
      <vt:lpstr>Transmissivity spectra calculated for top 30 flares for August 8, 2021</vt:lpstr>
      <vt:lpstr>Simulation of Atmospheric Effects On 100 m2 flare at 1810 K  Temperature increases – source area decreases – radiant heat decreases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VIIRS MODTRAN Atmospheric Corretions</dc:title>
  <dc:creator>Christopher Elvidge</dc:creator>
  <cp:lastModifiedBy>Chris Elvidge</cp:lastModifiedBy>
  <cp:revision>11</cp:revision>
  <dcterms:created xsi:type="dcterms:W3CDTF">2022-12-04T17:03:50Z</dcterms:created>
  <dcterms:modified xsi:type="dcterms:W3CDTF">2024-01-23T02:59:44Z</dcterms:modified>
</cp:coreProperties>
</file>