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586" r:id="rId4"/>
    <p:sldId id="588" r:id="rId5"/>
    <p:sldId id="506" r:id="rId6"/>
    <p:sldId id="687" r:id="rId7"/>
    <p:sldId id="683" r:id="rId8"/>
    <p:sldId id="649" r:id="rId9"/>
    <p:sldId id="641" r:id="rId10"/>
    <p:sldId id="615" r:id="rId11"/>
    <p:sldId id="685" r:id="rId12"/>
    <p:sldId id="596" r:id="rId13"/>
    <p:sldId id="686" r:id="rId14"/>
    <p:sldId id="653" r:id="rId15"/>
    <p:sldId id="688" r:id="rId16"/>
    <p:sldId id="689" r:id="rId17"/>
    <p:sldId id="690" r:id="rId18"/>
    <p:sldId id="681" r:id="rId19"/>
    <p:sldId id="257" r:id="rId20"/>
    <p:sldId id="691" r:id="rId21"/>
    <p:sldId id="590" r:id="rId22"/>
    <p:sldId id="692" r:id="rId23"/>
    <p:sldId id="693" r:id="rId24"/>
    <p:sldId id="695" r:id="rId25"/>
    <p:sldId id="696" r:id="rId26"/>
    <p:sldId id="654" r:id="rId27"/>
    <p:sldId id="661" r:id="rId28"/>
    <p:sldId id="674" r:id="rId29"/>
    <p:sldId id="675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3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834B-F524-4ED1-9762-5DFEFE025DC6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38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457-DE66-4A31-BDCF-075091312D5D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49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C84B-02B9-4650-AEE8-A1A0CECB4402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9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C74D-EEDE-4C34-8FF2-B30B0EECBA9C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39682-9AF9-431A-A1ED-94E0B9491FDC}" type="datetime1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06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E1FD5-1B16-4DC8-B971-A1B45F956CAE}" type="datetime1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4A659-7E24-4345-8827-52649B7CA37C}" type="datetime1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34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2F32-D510-4811-B304-74B81E650BC2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80AC-C82D-49B7-93D1-60D3C569F55A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273E-4795-43E4-8020-EF084AD819EE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05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1D39-77A7-43B4-84CC-239F1BA4C029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C80A1-D7D7-44AB-B7BF-A98D5C0ADC60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celvidge@mines.edu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ogmap.mines.edu/gire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ayneinstitute.mines.edu/eog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49C69404-3C6C-42DF-BD8B-AC0F3F04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026" y="0"/>
            <a:ext cx="16216922" cy="6951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059" y="693320"/>
            <a:ext cx="10765465" cy="12752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cs typeface="Calibri Light"/>
              </a:rPr>
              <a:t>Satellite tracking of industrial activity worldwide with nighttime VIIRS data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9586"/>
            <a:ext cx="12291238" cy="33874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Christopher Elvidge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AIT Nighttime Remote Sensing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Lecture 3-c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  <a:hlinkClick r:id="rId3"/>
              </a:rPr>
              <a:t>celvidge@mines.edu</a:t>
            </a:r>
            <a:endParaRPr lang="en-US" sz="3400" dirty="0">
              <a:solidFill>
                <a:srgbClr val="FFFF00"/>
              </a:solidFill>
              <a:cs typeface="Calibri"/>
            </a:endParaRPr>
          </a:p>
          <a:p>
            <a:r>
              <a:rPr lang="en-US" sz="3400">
                <a:solidFill>
                  <a:srgbClr val="FFFF00"/>
                </a:solidFill>
                <a:cs typeface="Calibri"/>
              </a:rPr>
              <a:t>January 11, 2024</a:t>
            </a:r>
            <a:br>
              <a:rPr lang="en-US" dirty="0">
                <a:solidFill>
                  <a:srgbClr val="FFFFFF"/>
                </a:solidFill>
                <a:cs typeface="Calibri"/>
              </a:rPr>
            </a:br>
            <a:endParaRPr lang="en-US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C8971-CC21-35A6-5397-01086F607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543" y="5180022"/>
            <a:ext cx="1622805" cy="1622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EE507-230E-654A-D5D1-F9B7AB2E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323" y="5158396"/>
            <a:ext cx="1622174" cy="1622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99E2F2-A97D-DC4E-FBEA-DB9517836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068" y="5144729"/>
            <a:ext cx="1622174" cy="162217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CC5E208-ED0F-A3FF-9E2B-5F5F75D0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49" y="5158396"/>
            <a:ext cx="1622805" cy="16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A548477-0DEF-25B4-6081-4DA292B9F6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2" y="4257503"/>
            <a:ext cx="1349593" cy="25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/>
              <a:t>Why Multispectral?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000" y="1524001"/>
            <a:ext cx="236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Verdana" pitchFamily="34" charset="0"/>
              </a:rPr>
              <a:t>To get at the Planck curves!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1"/>
            <a:ext cx="5952150" cy="4525963"/>
          </a:xfrm>
        </p:spPr>
      </p:pic>
      <p:sp>
        <p:nvSpPr>
          <p:cNvPr id="7" name="TextBox 6"/>
          <p:cNvSpPr txBox="1"/>
          <p:nvPr/>
        </p:nvSpPr>
        <p:spPr>
          <a:xfrm>
            <a:off x="2690690" y="6172200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Verdana" pitchFamily="34" charset="0"/>
              </a:rPr>
              <a:t>Daily files are in csv and </a:t>
            </a:r>
            <a:r>
              <a:rPr lang="en-US" sz="2800" dirty="0" err="1">
                <a:solidFill>
                  <a:prstClr val="black"/>
                </a:solidFill>
                <a:latin typeface="Verdana" pitchFamily="34" charset="0"/>
              </a:rPr>
              <a:t>kmz</a:t>
            </a:r>
            <a:r>
              <a:rPr lang="en-US" sz="2800" dirty="0">
                <a:solidFill>
                  <a:prstClr val="black"/>
                </a:solidFill>
                <a:latin typeface="Verdana" pitchFamily="34" charset="0"/>
              </a:rPr>
              <a:t> formats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7D4B58-6353-48F0-8371-554730C965D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0846" y="3055834"/>
            <a:ext cx="1252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Background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8416" y="4532212"/>
            <a:ext cx="62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Gas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Flare</a:t>
            </a:r>
          </a:p>
        </p:txBody>
      </p:sp>
    </p:spTree>
    <p:extLst>
      <p:ext uri="{BB962C8B-B14F-4D97-AF65-F5344CB8AC3E}">
        <p14:creationId xmlns:p14="http://schemas.microsoft.com/office/powerpoint/2010/main" val="107211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514"/>
            <a:ext cx="9220200" cy="1128486"/>
          </a:xfrm>
        </p:spPr>
        <p:txBody>
          <a:bodyPr>
            <a:noAutofit/>
          </a:bodyPr>
          <a:lstStyle/>
          <a:p>
            <a:r>
              <a:rPr lang="en-US" sz="3600" dirty="0"/>
              <a:t>Typical Biomass Burning Detection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1" y="1295401"/>
            <a:ext cx="25146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Verdana" pitchFamily="34" charset="0"/>
              </a:rPr>
              <a:t>Lower temperature than gas flaring.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Verdana" pitchFamily="34" charset="0"/>
              </a:rPr>
              <a:t>Often these have larger source size than gas flares.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1769" y="4373686"/>
            <a:ext cx="173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North Dakota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295401"/>
            <a:ext cx="6209533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7D4B58-6353-48F0-8371-554730C965D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14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CD19-BFBC-4336-A29B-657E76BC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laws used by VIIRS </a:t>
            </a:r>
            <a:r>
              <a:rPr lang="en-US" dirty="0" err="1"/>
              <a:t>Nightfire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291F-232F-42EC-B611-04084C9E5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Temperature is calculated based on the wavelength of peak radiant emissions using </a:t>
            </a:r>
            <a:r>
              <a:rPr lang="en-US" b="1" dirty="0"/>
              <a:t>Wien’s Displacement Law</a:t>
            </a:r>
            <a:r>
              <a:rPr lang="en-US" dirty="0"/>
              <a:t>.</a:t>
            </a:r>
          </a:p>
          <a:p>
            <a:r>
              <a:rPr lang="en-US" dirty="0"/>
              <a:t>Source area is calculated based on the ratio of the observed Planck curve amplitude versus the Planck for an object at that temperature filling the field of view (</a:t>
            </a:r>
            <a:r>
              <a:rPr lang="en-US" b="1" dirty="0"/>
              <a:t>Planck’s Law</a:t>
            </a:r>
            <a:r>
              <a:rPr lang="en-US" dirty="0"/>
              <a:t>).</a:t>
            </a:r>
          </a:p>
          <a:p>
            <a:r>
              <a:rPr lang="en-US" dirty="0"/>
              <a:t>Heat output (radiant heat) is calculated with temperature and source area via the </a:t>
            </a:r>
            <a:r>
              <a:rPr lang="en-US" b="1" dirty="0"/>
              <a:t>Stefan-Boltzmann Law</a:t>
            </a:r>
            <a:r>
              <a:rPr lang="en-US" dirty="0"/>
              <a:t>.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ED26B-2130-462D-8307-D3354BD0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3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EFD1-1974-45D0-A27F-EA43A4A0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VNF v. 4 will split combustion into flaming and non-flaming phases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9B204-92BD-4044-B4E0-FEA9B118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9BD740-8463-4CA9-8A03-2BD8A866D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94" y="1624013"/>
            <a:ext cx="5016730" cy="45259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087BD-D89F-4BF8-93D7-6A52157871ED}"/>
              </a:ext>
            </a:extLst>
          </p:cNvPr>
          <p:cNvSpPr txBox="1"/>
          <p:nvPr/>
        </p:nvSpPr>
        <p:spPr>
          <a:xfrm flipH="1">
            <a:off x="7010399" y="1859340"/>
            <a:ext cx="35831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Smoldering is a cool temperature non-flaming form of combustion producing abundant smoke and gases harmful to respiration aviation, and commerce.  Smoldering peat fires in Sumatra and Kalimantan are a chronic regional source of air quality problems. EOG has developed the only satellite data product capable of unambiguous identification of smoldering peat fires.</a:t>
            </a:r>
          </a:p>
        </p:txBody>
      </p:sp>
    </p:spTree>
    <p:extLst>
      <p:ext uri="{BB962C8B-B14F-4D97-AF65-F5344CB8AC3E}">
        <p14:creationId xmlns:p14="http://schemas.microsoft.com/office/powerpoint/2010/main" val="196288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9E69E57E-D993-3F62-C74A-B9E2E872D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33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DBA1-EDA3-1A85-0935-B3136396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063" y="593558"/>
            <a:ext cx="3445041" cy="566670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Using ten years of VNF data EOG identified ~20,000 industrial infrared emitters. Each has a nightly temporal profile that is updated once per week. These are available in a web-map service: </a:t>
            </a:r>
            <a:r>
              <a:rPr lang="en-US" sz="3200" dirty="0">
                <a:hlinkClick r:id="rId3"/>
              </a:rPr>
              <a:t>https://eogmap.mines.edu/giree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10481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ED72C-4CD9-239E-1776-54C356FB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EOG also produces monthly temporal profiles of all industrial emitters by country </a:t>
            </a:r>
          </a:p>
        </p:txBody>
      </p:sp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22BBA0F7-5D16-C26F-0332-AD37DBEDF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623"/>
            <a:ext cx="12192000" cy="46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1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70C34-9695-947D-0130-EF72A4E9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0"/>
            <a:ext cx="11823032" cy="1325563"/>
          </a:xfrm>
        </p:spPr>
        <p:txBody>
          <a:bodyPr/>
          <a:lstStyle/>
          <a:p>
            <a:r>
              <a:rPr lang="en-US" dirty="0"/>
              <a:t>And profiles by country for individual emitter types</a:t>
            </a:r>
          </a:p>
        </p:txBody>
      </p:sp>
      <p:pic>
        <p:nvPicPr>
          <p:cNvPr id="10" name="Picture 9" descr="A graph of a graph with red and blue lines&#10;&#10;Description automatically generated">
            <a:extLst>
              <a:ext uri="{FF2B5EF4-FFF2-40B4-BE49-F238E27FC236}">
                <a16:creationId xmlns:a16="http://schemas.microsoft.com/office/drawing/2014/main" id="{16870ED3-F06A-0B58-EC14-48A8C6C63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281"/>
            <a:ext cx="12192000" cy="47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30C9-99CC-837C-0951-844AEA92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954" y="1068859"/>
            <a:ext cx="2631730" cy="3607643"/>
          </a:xfrm>
        </p:spPr>
        <p:txBody>
          <a:bodyPr>
            <a:normAutofit fontScale="90000"/>
          </a:bodyPr>
          <a:lstStyle/>
          <a:p>
            <a:r>
              <a:rPr lang="en-US" dirty="0"/>
              <a:t>Estimated annual flared gas volumes for the top 20 flaring countries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91F56-6F5A-84FF-E1F6-4853827D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5BCDA-51E3-E50F-6DD4-DD6B289C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" y="83022"/>
            <a:ext cx="8964024" cy="65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2498-5A7E-4114-81F7-82E48A68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5" y="165136"/>
            <a:ext cx="603043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EOG’s Flagship Product is Nighttime Lights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C7C7-677A-4B5B-9986-CD6B3004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69" y="1703350"/>
            <a:ext cx="4802554" cy="435133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EOG’s most popular dataset</a:t>
            </a:r>
          </a:p>
          <a:p>
            <a:pPr lvl="1"/>
            <a:r>
              <a:rPr lang="en-US" dirty="0">
                <a:cs typeface="Calibri"/>
              </a:rPr>
              <a:t>~560TB downloaded in 2021</a:t>
            </a:r>
          </a:p>
          <a:p>
            <a:pPr lvl="1"/>
            <a:r>
              <a:rPr lang="en-US" dirty="0">
                <a:cs typeface="Calibri"/>
              </a:rPr>
              <a:t>~42K files downloaded in 2021</a:t>
            </a:r>
          </a:p>
          <a:p>
            <a:r>
              <a:rPr lang="en-US" dirty="0">
                <a:cs typeface="Calibri"/>
              </a:rPr>
              <a:t>DMSP-OLS (1992-2020)</a:t>
            </a:r>
          </a:p>
          <a:p>
            <a:pPr lvl="1"/>
            <a:r>
              <a:rPr lang="en-US" dirty="0">
                <a:cs typeface="Calibri"/>
              </a:rPr>
              <a:t>Annual</a:t>
            </a:r>
          </a:p>
          <a:p>
            <a:pPr lvl="1"/>
            <a:r>
              <a:rPr lang="en-US" dirty="0">
                <a:cs typeface="Calibri"/>
              </a:rPr>
              <a:t>Monthly</a:t>
            </a:r>
          </a:p>
          <a:p>
            <a:r>
              <a:rPr lang="en-US" dirty="0">
                <a:cs typeface="Calibri"/>
              </a:rPr>
              <a:t>VIIRS (2012-2021)</a:t>
            </a:r>
          </a:p>
          <a:p>
            <a:pPr lvl="1"/>
            <a:r>
              <a:rPr lang="en-US" dirty="0">
                <a:cs typeface="Calibri"/>
              </a:rPr>
              <a:t>Annual</a:t>
            </a:r>
          </a:p>
          <a:p>
            <a:pPr lvl="1"/>
            <a:r>
              <a:rPr lang="en-US" dirty="0">
                <a:cs typeface="Calibri"/>
              </a:rPr>
              <a:t>Monthly</a:t>
            </a:r>
          </a:p>
          <a:p>
            <a:pPr lvl="1"/>
            <a:r>
              <a:rPr lang="en-US" dirty="0">
                <a:cs typeface="Calibri"/>
              </a:rPr>
              <a:t>Nightly profiles in select areas</a:t>
            </a:r>
          </a:p>
        </p:txBody>
      </p:sp>
      <p:pic>
        <p:nvPicPr>
          <p:cNvPr id="5" name="Picture 4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0701D819-E481-4E56-B560-4967C9867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628" y="79745"/>
            <a:ext cx="4427700" cy="668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2027F4-1FD5-FAF9-6F59-9AACFCC5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VNL Monthly Temporal Profiles by Country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F07B7-E160-DAAD-37E7-9E10AD5A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3" y="1293582"/>
            <a:ext cx="6059949" cy="4399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61253-9988-9B9C-258B-6D69E5839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051" y="1355610"/>
            <a:ext cx="6059949" cy="43998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EFB74-59B5-AD22-4D48-3810E64F1F39}"/>
              </a:ext>
            </a:extLst>
          </p:cNvPr>
          <p:cNvSpPr txBox="1"/>
          <p:nvPr/>
        </p:nvSpPr>
        <p:spPr>
          <a:xfrm>
            <a:off x="7954761" y="4507831"/>
            <a:ext cx="3580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Stray light dropouts. NOAA implemented</a:t>
            </a:r>
          </a:p>
          <a:p>
            <a:r>
              <a:rPr lang="en-US" sz="1600" dirty="0"/>
              <a:t>a stray light correction in 2014.</a:t>
            </a:r>
          </a:p>
        </p:txBody>
      </p:sp>
    </p:spTree>
    <p:extLst>
      <p:ext uri="{BB962C8B-B14F-4D97-AF65-F5344CB8AC3E}">
        <p14:creationId xmlns:p14="http://schemas.microsoft.com/office/powerpoint/2010/main" val="26526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oronto_nighttime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Cameroon_fla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6769" y="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Power_Egy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343151"/>
            <a:ext cx="38481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Forest-fire-night-wfp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114800"/>
            <a:ext cx="330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1856582" y="2667001"/>
            <a:ext cx="22156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Cities and human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settlements</a:t>
            </a:r>
          </a:p>
        </p:txBody>
      </p:sp>
      <p:sp>
        <p:nvSpPr>
          <p:cNvPr id="4104" name="TextBox 15"/>
          <p:cNvSpPr txBox="1">
            <a:spLocks noChangeArrowheads="1"/>
          </p:cNvSpPr>
          <p:nvPr/>
        </p:nvSpPr>
        <p:spPr bwMode="auto">
          <a:xfrm>
            <a:off x="8299801" y="3381376"/>
            <a:ext cx="1946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Industrial Sites</a:t>
            </a:r>
          </a:p>
        </p:txBody>
      </p:sp>
      <p:sp>
        <p:nvSpPr>
          <p:cNvPr id="4105" name="TextBox 16"/>
          <p:cNvSpPr txBox="1">
            <a:spLocks noChangeArrowheads="1"/>
          </p:cNvSpPr>
          <p:nvPr/>
        </p:nvSpPr>
        <p:spPr bwMode="auto">
          <a:xfrm>
            <a:off x="8689975" y="2449514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Boats</a:t>
            </a:r>
          </a:p>
        </p:txBody>
      </p:sp>
      <p:sp>
        <p:nvSpPr>
          <p:cNvPr id="4106" name="TextBox 17"/>
          <p:cNvSpPr txBox="1">
            <a:spLocks noChangeArrowheads="1"/>
          </p:cNvSpPr>
          <p:nvPr/>
        </p:nvSpPr>
        <p:spPr bwMode="auto">
          <a:xfrm>
            <a:off x="1752601" y="624840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 Gas Flares</a:t>
            </a:r>
          </a:p>
        </p:txBody>
      </p:sp>
      <p:sp>
        <p:nvSpPr>
          <p:cNvPr id="4107" name="TextBox 18"/>
          <p:cNvSpPr txBox="1">
            <a:spLocks noChangeArrowheads="1"/>
          </p:cNvSpPr>
          <p:nvPr/>
        </p:nvSpPr>
        <p:spPr bwMode="auto">
          <a:xfrm>
            <a:off x="7162800" y="6248400"/>
            <a:ext cx="73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Fires</a:t>
            </a:r>
          </a:p>
        </p:txBody>
      </p:sp>
      <p:sp>
        <p:nvSpPr>
          <p:cNvPr id="4108" name="TextBox 1"/>
          <p:cNvSpPr txBox="1">
            <a:spLocks noChangeArrowheads="1"/>
          </p:cNvSpPr>
          <p:nvPr/>
        </p:nvSpPr>
        <p:spPr bwMode="auto">
          <a:xfrm>
            <a:off x="5295901" y="211139"/>
            <a:ext cx="17383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prstClr val="black"/>
                </a:solidFill>
              </a:rPr>
              <a:t>Lights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prstClr val="black"/>
                </a:solidFill>
              </a:rPr>
              <a:t>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prstClr val="black"/>
                </a:solidFill>
              </a:rPr>
              <a:t>Night!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39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58" y="179636"/>
            <a:ext cx="8882743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VIIRS boat detection (VBD) – the only daily global survey of vessel detections based on light.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34" y="1371601"/>
            <a:ext cx="7562367" cy="531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 rot="1673834">
            <a:off x="3720935" y="2422566"/>
            <a:ext cx="1306286" cy="38001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3551966">
            <a:off x="2566781" y="3857497"/>
            <a:ext cx="1306286" cy="38001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822" y="1840675"/>
            <a:ext cx="987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Boats in </a:t>
            </a:r>
          </a:p>
          <a:p>
            <a:r>
              <a:rPr lang="en-US" dirty="0">
                <a:solidFill>
                  <a:srgbClr val="FFFF00"/>
                </a:solidFill>
              </a:rPr>
              <a:t>Java Sea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8822" y="2946969"/>
            <a:ext cx="84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Jakarta</a:t>
            </a:r>
          </a:p>
        </p:txBody>
      </p:sp>
    </p:spTree>
    <p:extLst>
      <p:ext uri="{BB962C8B-B14F-4D97-AF65-F5344CB8AC3E}">
        <p14:creationId xmlns:p14="http://schemas.microsoft.com/office/powerpoint/2010/main" val="3990350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85DB4CEF-6D3F-1D5B-3A87-A40AD6E69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4C0D8F-3CA4-D5B5-ACAF-8922733A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758" y="290680"/>
            <a:ext cx="3860800" cy="2580857"/>
          </a:xfrm>
        </p:spPr>
        <p:txBody>
          <a:bodyPr>
            <a:normAutofit fontScale="90000"/>
          </a:bodyPr>
          <a:lstStyle/>
          <a:p>
            <a:r>
              <a:rPr lang="en-US" dirty="0"/>
              <a:t>Singapore Cumulative VBD Detections 2012-2023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88DEA-A416-94FF-6361-4D2F55BB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23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6EC1-ADEF-50DE-953F-936962B8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Profiles of Singapore Anchorages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B93B9-8C38-EB65-2599-B929ECA0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22</a:t>
            </a:fld>
            <a:endParaRPr lang="en-US"/>
          </a:p>
        </p:txBody>
      </p:sp>
      <p:pic>
        <p:nvPicPr>
          <p:cNvPr id="15" name="Picture 14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D36807A9-ED82-434D-EB4F-05A1A4706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3142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21FFE1-526D-9193-47D3-AC844A3A7A20}"/>
              </a:ext>
            </a:extLst>
          </p:cNvPr>
          <p:cNvSpPr txBox="1"/>
          <p:nvPr/>
        </p:nvSpPr>
        <p:spPr>
          <a:xfrm>
            <a:off x="726549" y="-48528"/>
            <a:ext cx="10738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Nightly VBD Temporal Profile From Singapore Anchorage</a:t>
            </a:r>
          </a:p>
        </p:txBody>
      </p:sp>
    </p:spTree>
    <p:extLst>
      <p:ext uri="{BB962C8B-B14F-4D97-AF65-F5344CB8AC3E}">
        <p14:creationId xmlns:p14="http://schemas.microsoft.com/office/powerpoint/2010/main" val="31696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313E-D9D8-F81A-BA5F-01E2A799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1" y="0"/>
            <a:ext cx="10972800" cy="673768"/>
          </a:xfrm>
        </p:spPr>
        <p:txBody>
          <a:bodyPr>
            <a:normAutofit fontScale="90000"/>
          </a:bodyPr>
          <a:lstStyle/>
          <a:p>
            <a:r>
              <a:rPr lang="en-US" dirty="0"/>
              <a:t>Cumulative VBD in the East Sea</a:t>
            </a:r>
          </a:p>
        </p:txBody>
      </p:sp>
      <p:pic>
        <p:nvPicPr>
          <p:cNvPr id="7" name="Picture 6" descr="A map of a land with blue lines&#10;&#10;Description automatically generated">
            <a:extLst>
              <a:ext uri="{FF2B5EF4-FFF2-40B4-BE49-F238E27FC236}">
                <a16:creationId xmlns:a16="http://schemas.microsoft.com/office/drawing/2014/main" id="{26726D3D-23E7-1FEE-AD00-1389DBF6A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4931" cy="6858000"/>
          </a:xfrm>
          <a:prstGeom prst="rect">
            <a:avLst/>
          </a:prstGeom>
        </p:spPr>
      </p:pic>
      <p:pic>
        <p:nvPicPr>
          <p:cNvPr id="9" name="Picture 8" descr="A graph of blue dots&#10;&#10;Description automatically generated">
            <a:extLst>
              <a:ext uri="{FF2B5EF4-FFF2-40B4-BE49-F238E27FC236}">
                <a16:creationId xmlns:a16="http://schemas.microsoft.com/office/drawing/2014/main" id="{19EDED67-46AF-89B6-9557-943E250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93" y="673768"/>
            <a:ext cx="6224908" cy="2810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0159CB-E92F-7321-43E8-4B8523A84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7867" y="3563762"/>
            <a:ext cx="6342134" cy="32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06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E8D24-92F2-CE34-34C2-4224A7F5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750" y="0"/>
            <a:ext cx="6652650" cy="1377699"/>
          </a:xfrm>
        </p:spPr>
        <p:txBody>
          <a:bodyPr>
            <a:normAutofit fontScale="90000"/>
          </a:bodyPr>
          <a:lstStyle/>
          <a:p>
            <a:r>
              <a:rPr lang="en-US" dirty="0"/>
              <a:t>Cumulative VBD Yellow and East China Sea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298AC-9815-CCE6-1C8C-56CBDB8F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 black and white image of a mountain&#10;&#10;Description automatically generated">
            <a:extLst>
              <a:ext uri="{FF2B5EF4-FFF2-40B4-BE49-F238E27FC236}">
                <a16:creationId xmlns:a16="http://schemas.microsoft.com/office/drawing/2014/main" id="{1B67509B-09F9-4308-1368-D1FA70426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975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D7DED-6D70-3E16-1E65-D6C24BA87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1758" y="1455065"/>
            <a:ext cx="6619580" cy="2305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AC236-0044-9CEC-99C6-1DCEC031C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5875" y="3837507"/>
            <a:ext cx="6731346" cy="29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22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F00A-CD6B-4691-BBE8-0F2C4A83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0967"/>
            <a:ext cx="10972800" cy="1143000"/>
          </a:xfrm>
        </p:spPr>
        <p:txBody>
          <a:bodyPr>
            <a:noAutofit/>
          </a:bodyPr>
          <a:lstStyle/>
          <a:p>
            <a:r>
              <a:rPr lang="en-US" sz="5200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D2D77-EE5B-257A-B6AC-B0AD2D649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5107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EOG processes all nighttime VIIRS data (150 GB per satellite per day) in near-real time with the VIIRS </a:t>
            </a:r>
            <a:r>
              <a:rPr lang="en-US" dirty="0" err="1"/>
              <a:t>nightfire</a:t>
            </a:r>
            <a:r>
              <a:rPr lang="en-US" dirty="0"/>
              <a:t> and boat detection algorithms.</a:t>
            </a:r>
          </a:p>
          <a:p>
            <a:r>
              <a:rPr lang="en-US" dirty="0"/>
              <a:t>EOG produces monthly, annual and multiyear summary grids for VNF, VNL, and VBD.</a:t>
            </a:r>
          </a:p>
          <a:p>
            <a:r>
              <a:rPr lang="en-US" dirty="0"/>
              <a:t>The most detailed information comes from nightly temporal profiles.</a:t>
            </a:r>
          </a:p>
          <a:p>
            <a:r>
              <a:rPr lang="en-US" dirty="0"/>
              <a:t>EOG has defined 20,000+ industrial infrared emitters and tracks these with weekly updates to the nightly temporal profiles.</a:t>
            </a:r>
          </a:p>
          <a:p>
            <a:r>
              <a:rPr lang="en-US" dirty="0"/>
              <a:t>EOG has developed – but not yet implemented an atmospheric correction for all three product lines.</a:t>
            </a:r>
          </a:p>
          <a:p>
            <a:r>
              <a:rPr lang="en-US" dirty="0"/>
              <a:t>EOG plans to develop an improved cloud detection algorithm tuned for light sources and industrial infrared emitters.</a:t>
            </a:r>
          </a:p>
          <a:p>
            <a:r>
              <a:rPr lang="en-US" dirty="0"/>
              <a:t>The entire cloud record will need to be reprocessed back to 2012. </a:t>
            </a:r>
          </a:p>
          <a:p>
            <a:r>
              <a:rPr lang="en-US" dirty="0"/>
              <a:t>EOG is a soft money operation, relying on sponsors and data subscription fees to cover staff salaries and other expenses.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AC362-44EB-42E3-9DDC-59CDCE0A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88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C42A-1A1B-1B2A-20AE-C3FA2D82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VIIRS </a:t>
            </a:r>
            <a:r>
              <a:rPr lang="en-US" b="1" dirty="0" err="1"/>
              <a:t>Nightfire</a:t>
            </a:r>
            <a:r>
              <a:rPr lang="en-US" b="1" dirty="0"/>
              <a:t>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BA212-9DCA-3342-D6D5-F6DF17572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56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Feng-Chi Hsu, and Kimberly E. Baugh. "VIIRS </a:t>
            </a:r>
            <a:r>
              <a:rPr lang="en-US" dirty="0" err="1"/>
              <a:t>nightfire</a:t>
            </a:r>
            <a:r>
              <a:rPr lang="en-US" dirty="0"/>
              <a:t>: Satellite pyrometry at night." Remote Sensing 5, no. 9 (2013): 4423-4449.</a:t>
            </a:r>
          </a:p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Kimberly Baugh, Feng-Chi Hsu, and </a:t>
            </a:r>
            <a:r>
              <a:rPr lang="en-US" dirty="0" err="1"/>
              <a:t>Tilottama</a:t>
            </a:r>
            <a:r>
              <a:rPr lang="en-US" dirty="0"/>
              <a:t> Ghosh. "Methods for global survey of natural gas flaring from visible infrared imaging radiometer suite data." Energies 9, no. 1 (2015): 14.</a:t>
            </a:r>
          </a:p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Kimberly Baugh, Feng Chi Hsu, and </a:t>
            </a:r>
            <a:r>
              <a:rPr lang="en-US" dirty="0" err="1"/>
              <a:t>Tilottama</a:t>
            </a:r>
            <a:r>
              <a:rPr lang="en-US" dirty="0"/>
              <a:t> Ghosh. "Extending nighttime combustion source detection limits with short wavelength VIIRS data." Remote Sensing 11, no. 4 (2019): 395.</a:t>
            </a:r>
          </a:p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Feng Chi Hsu, Tamara Sparks, and </a:t>
            </a:r>
            <a:r>
              <a:rPr lang="en-US" dirty="0" err="1"/>
              <a:t>Tilottama</a:t>
            </a:r>
            <a:r>
              <a:rPr lang="en-US" dirty="0"/>
              <a:t> Ghosh. "Subpixel Analysis of Primary and Secondary Infrared Emitters with Nighttime VIIRS Data." Fire 4, no. 4 (2021): 83.</a:t>
            </a:r>
          </a:p>
          <a:p>
            <a:r>
              <a:rPr lang="en-US" dirty="0" err="1"/>
              <a:t>Zhizhin</a:t>
            </a:r>
            <a:r>
              <a:rPr lang="en-US" dirty="0"/>
              <a:t>, Mikhail, Christopher Elvidge, and Alexey </a:t>
            </a:r>
            <a:r>
              <a:rPr lang="en-US" dirty="0" err="1"/>
              <a:t>Poyda</a:t>
            </a:r>
            <a:r>
              <a:rPr lang="en-US" dirty="0"/>
              <a:t>. "Night-Time Detection of Subpixel Emitters with VIIRS Mid-Wave Infrared Bands M12–M13." Remote Sensing 15, no. 5 (2023): 1189.</a:t>
            </a:r>
          </a:p>
        </p:txBody>
      </p:sp>
    </p:spTree>
    <p:extLst>
      <p:ext uri="{BB962C8B-B14F-4D97-AF65-F5344CB8AC3E}">
        <p14:creationId xmlns:p14="http://schemas.microsoft.com/office/powerpoint/2010/main" val="1168116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391D-B18B-B6A7-BE36-C3889954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VIIRS Nighttime Lights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51DDC-7A20-A6BF-684B-26DDFC8D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734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Kimberly Baugh,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Feng Chi Hsu, and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Ghosh. "VIIRS night-time lights."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38, no. 21 (2017): 5860-5879.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Feng-Chi Hsu,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Jay Taneja, and Morgan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Bazilian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"Indicators of electric power instability from satellite observed nighttime lights."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12, no. 19 (2020): 3194.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Feng-Chi Hsu, and Jay Taneja. "Annual time series of global VIIRS nighttime lights derived from monthly averages: 2012 to 2019."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13, no. 5 (2021): 922.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David Keith, Steven D. Miller, Feng Chi Hsu,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Sharolyn J. Anderson et al. "The VIIRS Day/Night Band: A Flicker Meter in Space?."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14, no. 6 (2022): 1316.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Kimberly Baugh, Tilottama Ghosh,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Feng Chi Hsu, Tamara Sparks, Morgan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Bazilian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Paul C. Sutton, Kenneth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Houngbedji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Ran Goldblatt. "Fifty years of nightly global low-light imaging satellite observations."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(2022): 79.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44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9CA0-F647-A74E-D01B-A921C40D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VIIRS Boat Detection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4A2FA-E594-80D9-73E2-E399AD84F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Kimberly Baugh, and Feng-Chi Hsu. "Automatic boat identification system for VIIRS low light imaging data."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7, no. 3 (2015): 3020-3036.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Kimberly Baugh,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Feng-Chi Hsu,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Nilo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Selim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Katada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Wilmon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Penalosa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Bui Quang Hung. "Rating the effectiveness of fishery closures with visible infrared imaging radiometer suite boat detection data."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Marine Science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 (2018): 132.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Hsu, Feng-Chi, Christopher D. Elvidge, Kimberly Baugh,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David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Kroodsma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Adi Susanto et al. "Cross-matching VIIRS boat detections with vessel monitoring system tracks in Indonesia."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11, no. 9 (2019): 995.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33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EB5BEDD-9E25-4997-BD05-DBA6029D0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97" y="1443"/>
            <a:ext cx="12194994" cy="684130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2EFF6-EC75-4028-B1E5-CA56D540B069}"/>
              </a:ext>
            </a:extLst>
          </p:cNvPr>
          <p:cNvSpPr txBox="1"/>
          <p:nvPr/>
        </p:nvSpPr>
        <p:spPr>
          <a:xfrm>
            <a:off x="3647305" y="3866668"/>
            <a:ext cx="4378805" cy="923330"/>
          </a:xfrm>
          <a:prstGeom prst="rect">
            <a:avLst/>
          </a:prstGeom>
          <a:solidFill>
            <a:srgbClr val="000000">
              <a:alpha val="3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information, visit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https://payneinstitute.mines.edu/eog/</a:t>
            </a:r>
            <a:br>
              <a:rPr lang="en-US" dirty="0"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</a:rPr>
              <a:t>or email celvidge@mines.edu</a:t>
            </a:r>
          </a:p>
        </p:txBody>
      </p:sp>
    </p:spTree>
    <p:extLst>
      <p:ext uri="{BB962C8B-B14F-4D97-AF65-F5344CB8AC3E}">
        <p14:creationId xmlns:p14="http://schemas.microsoft.com/office/powerpoint/2010/main" val="115194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C689C-9B5D-4DED-B59B-EB2E18E23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259" y="120944"/>
            <a:ext cx="8982739" cy="67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360" y="945752"/>
            <a:ext cx="2912603" cy="4797997"/>
          </a:xfrm>
        </p:spPr>
        <p:txBody>
          <a:bodyPr>
            <a:noAutofit/>
          </a:bodyPr>
          <a:lstStyle/>
          <a:p>
            <a:r>
              <a:rPr lang="en-US" sz="2800" b="1" dirty="0"/>
              <a:t>The VIIRS day/night band (DNB) collects low light imaging data in the visible at night to enable detection of moonlit clouds. Electric lighting, fires and flares are also detected.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1274"/>
            <a:ext cx="6118642" cy="6118642"/>
          </a:xfrm>
        </p:spPr>
      </p:pic>
      <p:sp>
        <p:nvSpPr>
          <p:cNvPr id="5" name="TextBox 4"/>
          <p:cNvSpPr txBox="1"/>
          <p:nvPr/>
        </p:nvSpPr>
        <p:spPr>
          <a:xfrm>
            <a:off x="1524000" y="5705062"/>
            <a:ext cx="314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Manila, March 23,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C973DC-7284-49A9-BAB6-1CF6A808F095}"/>
              </a:ext>
            </a:extLst>
          </p:cNvPr>
          <p:cNvSpPr txBox="1"/>
          <p:nvPr/>
        </p:nvSpPr>
        <p:spPr>
          <a:xfrm>
            <a:off x="3542178" y="48085"/>
            <a:ext cx="39644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Thank you, meteorologists!</a:t>
            </a:r>
          </a:p>
        </p:txBody>
      </p:sp>
    </p:spTree>
    <p:extLst>
      <p:ext uri="{BB962C8B-B14F-4D97-AF65-F5344CB8AC3E}">
        <p14:creationId xmlns:p14="http://schemas.microsoft.com/office/powerpoint/2010/main" val="118643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F15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59791"/>
            <a:ext cx="3054626" cy="2046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1" y="1020001"/>
            <a:ext cx="254317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577" y="1325269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856" y="3724756"/>
            <a:ext cx="2419350" cy="1885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1"/>
            <a:ext cx="9406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EOG ingest VIIRS data about two hours after the collection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9509" y="584775"/>
            <a:ext cx="297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VIIRS in 101 minute long orbit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1503" y="619199"/>
            <a:ext cx="526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Download once per orbit at </a:t>
            </a:r>
          </a:p>
          <a:p>
            <a:r>
              <a:rPr lang="en-US" dirty="0">
                <a:solidFill>
                  <a:srgbClr val="FFFF00"/>
                </a:solidFill>
              </a:rPr>
              <a:t>Svalbard ground station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2462" y="3129015"/>
            <a:ext cx="346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Data arrive at Mines about 2 hours after the collection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15008" y="3005248"/>
            <a:ext cx="174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Via undersea data cables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96215" y="6211669"/>
            <a:ext cx="279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Primary customer is NOAA’s</a:t>
            </a:r>
          </a:p>
          <a:p>
            <a:r>
              <a:rPr lang="en-US" dirty="0">
                <a:solidFill>
                  <a:srgbClr val="FFFF00"/>
                </a:solidFill>
              </a:rPr>
              <a:t> National Weather Service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3855" y="6104033"/>
            <a:ext cx="368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VNF email alerts sent about four hours after the collection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25327" y="3636679"/>
            <a:ext cx="13995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NOAA’s National Satellite Operations Facility (NSOF), Suitland, Maryland</a:t>
            </a:r>
          </a:p>
        </p:txBody>
      </p:sp>
      <p:sp>
        <p:nvSpPr>
          <p:cNvPr id="16" name="Lightning Bolt 15"/>
          <p:cNvSpPr/>
          <p:nvPr/>
        </p:nvSpPr>
        <p:spPr>
          <a:xfrm rot="19650404">
            <a:off x="5071545" y="1197146"/>
            <a:ext cx="1313410" cy="124551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/>
          <p:cNvSpPr/>
          <p:nvPr/>
        </p:nvSpPr>
        <p:spPr>
          <a:xfrm rot="2160209">
            <a:off x="7496338" y="2828461"/>
            <a:ext cx="1313557" cy="126868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ightning Bolt 17"/>
          <p:cNvSpPr/>
          <p:nvPr/>
        </p:nvSpPr>
        <p:spPr>
          <a:xfrm rot="7004507">
            <a:off x="5502966" y="4033387"/>
            <a:ext cx="1313557" cy="126868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ghtning Bolt 18"/>
          <p:cNvSpPr/>
          <p:nvPr/>
        </p:nvSpPr>
        <p:spPr>
          <a:xfrm rot="1959930">
            <a:off x="7490946" y="5263978"/>
            <a:ext cx="859267" cy="93233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ghtning Bolt 19"/>
          <p:cNvSpPr/>
          <p:nvPr/>
        </p:nvSpPr>
        <p:spPr>
          <a:xfrm rot="1959930">
            <a:off x="3260508" y="5181338"/>
            <a:ext cx="859267" cy="93233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05737-26AC-C230-50EB-8CD4C28F1C24}"/>
              </a:ext>
            </a:extLst>
          </p:cNvPr>
          <p:cNvSpPr txBox="1"/>
          <p:nvPr/>
        </p:nvSpPr>
        <p:spPr>
          <a:xfrm>
            <a:off x="5617736" y="3738599"/>
            <a:ext cx="108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GRAVITE</a:t>
            </a:r>
          </a:p>
          <a:p>
            <a:r>
              <a:rPr lang="en-US" dirty="0">
                <a:solidFill>
                  <a:srgbClr val="FFFF00"/>
                </a:solidFill>
              </a:rPr>
              <a:t>Data Pool</a:t>
            </a:r>
          </a:p>
        </p:txBody>
      </p:sp>
    </p:spTree>
    <p:extLst>
      <p:ext uri="{BB962C8B-B14F-4D97-AF65-F5344CB8AC3E}">
        <p14:creationId xmlns:p14="http://schemas.microsoft.com/office/powerpoint/2010/main" val="369640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9F9D6AA-2BAD-4BE5-B062-2453D969A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6" y="47846"/>
            <a:ext cx="51435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DC8D355-DEAD-40AB-8930-1707AEE7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962" y="1805837"/>
            <a:ext cx="6239540" cy="16231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VIIRS is unique in collecting data in four near and shortwave infrared channels at night.  These channels are designed for daytime imaging. At night – they serve as super-detectors for infrared emitters!</a:t>
            </a:r>
          </a:p>
        </p:txBody>
      </p:sp>
    </p:spTree>
    <p:extLst>
      <p:ext uri="{BB962C8B-B14F-4D97-AF65-F5344CB8AC3E}">
        <p14:creationId xmlns:p14="http://schemas.microsoft.com/office/powerpoint/2010/main" val="352853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E6E199-53A6-46D1-8CD0-CFF727FE2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2" y="1227678"/>
            <a:ext cx="5360597" cy="5372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C3717-E94B-440A-A9F3-814D252D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890" y="175995"/>
            <a:ext cx="10021455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If an object fills the field of view – its temperature can be calculated from the radiance in a single spectral band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CC765-339C-4572-A106-71091F1B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40984-C586-479A-BED2-48770D1D8EA1}"/>
              </a:ext>
            </a:extLst>
          </p:cNvPr>
          <p:cNvSpPr/>
          <p:nvPr/>
        </p:nvSpPr>
        <p:spPr>
          <a:xfrm>
            <a:off x="5317744" y="2821577"/>
            <a:ext cx="889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90BB0-09BE-48C3-9750-0C53F937E64F}"/>
              </a:ext>
            </a:extLst>
          </p:cNvPr>
          <p:cNvSpPr txBox="1"/>
          <p:nvPr/>
        </p:nvSpPr>
        <p:spPr>
          <a:xfrm>
            <a:off x="6467209" y="2136339"/>
            <a:ext cx="44224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Plank curve lines for full pixel objects do not cross each other.  Thus, the objects temperature can be calculated with the observed radiance in a single spectral band.  The situation is more complicated for subpixel IR emitters.  </a:t>
            </a:r>
          </a:p>
        </p:txBody>
      </p:sp>
    </p:spTree>
    <p:extLst>
      <p:ext uri="{BB962C8B-B14F-4D97-AF65-F5344CB8AC3E}">
        <p14:creationId xmlns:p14="http://schemas.microsoft.com/office/powerpoint/2010/main" val="333789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4801"/>
            <a:ext cx="9144000" cy="6040917"/>
          </a:xfrm>
        </p:spPr>
      </p:pic>
      <p:sp>
        <p:nvSpPr>
          <p:cNvPr id="2" name="Rectangle 1"/>
          <p:cNvSpPr/>
          <p:nvPr/>
        </p:nvSpPr>
        <p:spPr>
          <a:xfrm>
            <a:off x="2133600" y="457200"/>
            <a:ext cx="7543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7D4B58-6353-48F0-8371-554730C965D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995" y="161836"/>
            <a:ext cx="1015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VIIRS </a:t>
            </a:r>
            <a:r>
              <a:rPr lang="en-US" sz="2400" b="1" dirty="0" err="1">
                <a:solidFill>
                  <a:prstClr val="black"/>
                </a:solidFill>
                <a:latin typeface="Verdana" pitchFamily="34" charset="0"/>
              </a:rPr>
              <a:t>Nightfire</a:t>
            </a:r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 (VNF): A global multispectral fire product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Derived from nine channels of data collected at night </a:t>
            </a:r>
          </a:p>
        </p:txBody>
      </p:sp>
    </p:spTree>
    <p:extLst>
      <p:ext uri="{BB962C8B-B14F-4D97-AF65-F5344CB8AC3E}">
        <p14:creationId xmlns:p14="http://schemas.microsoft.com/office/powerpoint/2010/main" val="141155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For gas flares – the nighttime is the right time!</a:t>
            </a:r>
            <a:br>
              <a:rPr lang="en-US" sz="3600" b="1" dirty="0"/>
            </a:br>
            <a:r>
              <a:rPr lang="en-US" sz="3600" b="1" dirty="0"/>
              <a:t>Bakken Oil Field, North Dakota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4B31E5-7008-4692-8ECE-859500F4B66D}" type="slidenum">
              <a:rPr lang="en-US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81994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1994"/>
            <a:ext cx="3810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3831" y="1527612"/>
            <a:ext cx="3724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Shortwave infrared (1.63 um) 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1" y="1527612"/>
            <a:ext cx="3780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Verdana" pitchFamily="34" charset="0"/>
              </a:rPr>
              <a:t>Same band, same area, next night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3702" y="5911499"/>
            <a:ext cx="742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Gas flare peak radiant emissions are near 1.63 micrometers.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The flare radiance is lost during the day due to sunlight.</a:t>
            </a:r>
          </a:p>
        </p:txBody>
      </p:sp>
    </p:spTree>
    <p:extLst>
      <p:ext uri="{BB962C8B-B14F-4D97-AF65-F5344CB8AC3E}">
        <p14:creationId xmlns:p14="http://schemas.microsoft.com/office/powerpoint/2010/main" val="1860275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4367</TotalTime>
  <Words>1494</Words>
  <Application>Microsoft Office PowerPoint</Application>
  <PresentationFormat>Widescreen</PresentationFormat>
  <Paragraphs>123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Verdana</vt:lpstr>
      <vt:lpstr>office theme</vt:lpstr>
      <vt:lpstr>1_Office Theme</vt:lpstr>
      <vt:lpstr>Satellite tracking of industrial activity worldwide with nighttime VIIRS data </vt:lpstr>
      <vt:lpstr>PowerPoint Presentation</vt:lpstr>
      <vt:lpstr>PowerPoint Presentation</vt:lpstr>
      <vt:lpstr>The VIIRS day/night band (DNB) collects low light imaging data in the visible at night to enable detection of moonlit clouds. Electric lighting, fires and flares are also detected.</vt:lpstr>
      <vt:lpstr>PowerPoint Presentation</vt:lpstr>
      <vt:lpstr>VIIRS is unique in collecting data in four near and shortwave infrared channels at night.  These channels are designed for daytime imaging. At night – they serve as super-detectors for infrared emitters!</vt:lpstr>
      <vt:lpstr>If an object fills the field of view – its temperature can be calculated from the radiance in a single spectral band</vt:lpstr>
      <vt:lpstr>PowerPoint Presentation</vt:lpstr>
      <vt:lpstr>For gas flares – the nighttime is the right time! Bakken Oil Field, North Dakota</vt:lpstr>
      <vt:lpstr>Why Multispectral?</vt:lpstr>
      <vt:lpstr>Typical Biomass Burning Detection</vt:lpstr>
      <vt:lpstr>Physical laws used by VIIRS Nightfire</vt:lpstr>
      <vt:lpstr>VNF v. 4 will split combustion into flaming and non-flaming phases</vt:lpstr>
      <vt:lpstr>Using ten years of VNF data EOG identified ~20,000 industrial infrared emitters. Each has a nightly temporal profile that is updated once per week. These are available in a web-map service: https://eogmap.mines.edu/giree. </vt:lpstr>
      <vt:lpstr>EOG also produces monthly temporal profiles of all industrial emitters by country </vt:lpstr>
      <vt:lpstr>And profiles by country for individual emitter types</vt:lpstr>
      <vt:lpstr>Estimated annual flared gas volumes for the top 20 flaring countries</vt:lpstr>
      <vt:lpstr>EOG’s Flagship Product is Nighttime Lights</vt:lpstr>
      <vt:lpstr>VNL Monthly Temporal Profiles by Country</vt:lpstr>
      <vt:lpstr>VIIRS boat detection (VBD) – the only daily global survey of vessel detections based on light.</vt:lpstr>
      <vt:lpstr>Singapore Cumulative VBD Detections 2012-2023</vt:lpstr>
      <vt:lpstr>Temporal Profiles of Singapore Anchorages</vt:lpstr>
      <vt:lpstr>Cumulative VBD in the East Sea</vt:lpstr>
      <vt:lpstr>Cumulative VBD Yellow and East China Sea</vt:lpstr>
      <vt:lpstr>Summary</vt:lpstr>
      <vt:lpstr>VIIRS Nightfire Publications</vt:lpstr>
      <vt:lpstr>VIIRS Nighttime Lights Publications</vt:lpstr>
      <vt:lpstr>VIIRS Boat Detection Publications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13035</dc:creator>
  <cp:lastModifiedBy>Chris Elvidge</cp:lastModifiedBy>
  <cp:revision>47</cp:revision>
  <dcterms:created xsi:type="dcterms:W3CDTF">2022-03-02T16:58:11Z</dcterms:created>
  <dcterms:modified xsi:type="dcterms:W3CDTF">2024-01-11T05:19:07Z</dcterms:modified>
</cp:coreProperties>
</file>