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4" r:id="rId5"/>
    <p:sldId id="259" r:id="rId6"/>
    <p:sldId id="258" r:id="rId7"/>
    <p:sldId id="257" r:id="rId8"/>
    <p:sldId id="260"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62" d="100"/>
          <a:sy n="62" d="100"/>
        </p:scale>
        <p:origin x="3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3200-31E5-73C5-AC95-B47B48EC3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118A91-90B5-3176-E319-8109DBA96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B68A43-3499-C58F-7AF1-2123EF41C573}"/>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5" name="Footer Placeholder 4">
            <a:extLst>
              <a:ext uri="{FF2B5EF4-FFF2-40B4-BE49-F238E27FC236}">
                <a16:creationId xmlns:a16="http://schemas.microsoft.com/office/drawing/2014/main" id="{85A23C16-5669-D25D-CFB0-555A3018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98358-4950-966F-31E2-AF2FD52D5EFE}"/>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199407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03D9-B437-41DB-6214-077985C51D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7A4AD-F154-2036-765F-DA98D36B3F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CF87F-BAC1-B615-94E3-555E4684D227}"/>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5" name="Footer Placeholder 4">
            <a:extLst>
              <a:ext uri="{FF2B5EF4-FFF2-40B4-BE49-F238E27FC236}">
                <a16:creationId xmlns:a16="http://schemas.microsoft.com/office/drawing/2014/main" id="{8F6703DC-CFD8-D198-8700-6C5237F2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84C51-0113-E575-8FCE-A81C27EED2FE}"/>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335116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A314E-F008-EE8F-57C6-2EFC9C10DE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F665B-1E71-51E3-E995-2B31A9317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66944-9665-18E3-4194-F06123A4CD97}"/>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5" name="Footer Placeholder 4">
            <a:extLst>
              <a:ext uri="{FF2B5EF4-FFF2-40B4-BE49-F238E27FC236}">
                <a16:creationId xmlns:a16="http://schemas.microsoft.com/office/drawing/2014/main" id="{C66F81C2-E992-6FB6-FA23-8D7520C21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E599D-292C-1D88-1C8A-3094C0E845C1}"/>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360766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E1F1-DAB7-8D43-3233-3AD5E133B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23E1C-6251-0B2A-BE4A-13FF9F4F5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206B-CE1C-2B0E-80DA-EA5BF7B1CE65}"/>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5" name="Footer Placeholder 4">
            <a:extLst>
              <a:ext uri="{FF2B5EF4-FFF2-40B4-BE49-F238E27FC236}">
                <a16:creationId xmlns:a16="http://schemas.microsoft.com/office/drawing/2014/main" id="{3A4B7901-511B-73DD-2D33-A8038604E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9FA5C-CEFB-8F25-C1B8-BAE0FD8EAD56}"/>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102882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3B92-D414-1E2D-44D1-7F114CF60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72156-DD77-BB8D-9267-2B76106FB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9A880-70A2-9278-9F08-F964EEC0F266}"/>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5" name="Footer Placeholder 4">
            <a:extLst>
              <a:ext uri="{FF2B5EF4-FFF2-40B4-BE49-F238E27FC236}">
                <a16:creationId xmlns:a16="http://schemas.microsoft.com/office/drawing/2014/main" id="{10315F52-D6EA-9302-BD55-C0C9425A6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5C3D1-C1D0-E8ED-1DED-7D7CAB50F655}"/>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18558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913F-2AB9-DFD4-0375-148553853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4E9A4-6BD9-460E-8453-43D17303E9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89CD4F-B034-E3BC-4F52-58F9BBD34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9FE5D9-2E17-E1D8-B910-806644450C07}"/>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6" name="Footer Placeholder 5">
            <a:extLst>
              <a:ext uri="{FF2B5EF4-FFF2-40B4-BE49-F238E27FC236}">
                <a16:creationId xmlns:a16="http://schemas.microsoft.com/office/drawing/2014/main" id="{EC3259D2-0D5F-ABB7-CBDD-1DD87AECF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C272B-BF54-7133-CCF9-993FFEDF5921}"/>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333444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725D-DA81-77A6-BCAA-CB33F00F7C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5E1A1-4BB7-94D4-20C9-2EF8BF393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80EF4-06BA-C965-2207-9CD19CD7E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E5E64A-C47A-25BE-839E-4F2041429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3913-77DF-7444-19C8-F4140274F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D6197-28B5-96EA-A0D0-AC66D12B8957}"/>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8" name="Footer Placeholder 7">
            <a:extLst>
              <a:ext uri="{FF2B5EF4-FFF2-40B4-BE49-F238E27FC236}">
                <a16:creationId xmlns:a16="http://schemas.microsoft.com/office/drawing/2014/main" id="{8F8BAE39-D61F-772E-C44C-214F453894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DDBEBD-3999-D168-234F-9154D36A9F86}"/>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104976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C374-C81D-0193-C54A-6355C07E26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716C84-DB11-171E-B96D-3F0AFA96F347}"/>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4" name="Footer Placeholder 3">
            <a:extLst>
              <a:ext uri="{FF2B5EF4-FFF2-40B4-BE49-F238E27FC236}">
                <a16:creationId xmlns:a16="http://schemas.microsoft.com/office/drawing/2014/main" id="{E08AD3EB-66A6-0EDF-5979-7017AAA28D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24310B-6A88-458E-E021-76D3E383BE73}"/>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414873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4391C-7C9D-CCE5-CFFB-0F095F4E019E}"/>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3" name="Footer Placeholder 2">
            <a:extLst>
              <a:ext uri="{FF2B5EF4-FFF2-40B4-BE49-F238E27FC236}">
                <a16:creationId xmlns:a16="http://schemas.microsoft.com/office/drawing/2014/main" id="{B93BCAB6-7EF6-0133-8F43-F16E0ED1D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73417E-116E-C374-696F-80FE474C6EDD}"/>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344476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8406-6C03-8333-05EC-7F5797866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D71ECE-CE4D-E218-AFAC-B78E8F38C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CF0AF-C8BC-06EB-21A0-61A46BD0C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43F28-5CE8-697A-7648-617190FA5FE3}"/>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6" name="Footer Placeholder 5">
            <a:extLst>
              <a:ext uri="{FF2B5EF4-FFF2-40B4-BE49-F238E27FC236}">
                <a16:creationId xmlns:a16="http://schemas.microsoft.com/office/drawing/2014/main" id="{A7D014E4-081F-F432-B00A-3E2A5D589A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F7AC9-2272-5526-EED8-192A0BA2A234}"/>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211893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2AD-3078-A675-576D-32DD8AEB2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0F1AD2-C53B-4379-6AE6-6A9BB496D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70F852-9A55-2037-4439-1D2C0690C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29662-2AEC-F378-F2AC-922C948AAA02}"/>
              </a:ext>
            </a:extLst>
          </p:cNvPr>
          <p:cNvSpPr>
            <a:spLocks noGrp="1"/>
          </p:cNvSpPr>
          <p:nvPr>
            <p:ph type="dt" sz="half" idx="10"/>
          </p:nvPr>
        </p:nvSpPr>
        <p:spPr/>
        <p:txBody>
          <a:bodyPr/>
          <a:lstStyle/>
          <a:p>
            <a:fld id="{C080B58E-4358-4A76-B4B7-92F8833C1C9A}" type="datetimeFigureOut">
              <a:rPr lang="en-US" smtClean="0"/>
              <a:t>1/10/2024</a:t>
            </a:fld>
            <a:endParaRPr lang="en-US"/>
          </a:p>
        </p:txBody>
      </p:sp>
      <p:sp>
        <p:nvSpPr>
          <p:cNvPr id="6" name="Footer Placeholder 5">
            <a:extLst>
              <a:ext uri="{FF2B5EF4-FFF2-40B4-BE49-F238E27FC236}">
                <a16:creationId xmlns:a16="http://schemas.microsoft.com/office/drawing/2014/main" id="{4D437903-EEF5-9687-47B0-8B948B890F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EAF14-12BD-A0E6-CE94-3704F0AA41A5}"/>
              </a:ext>
            </a:extLst>
          </p:cNvPr>
          <p:cNvSpPr>
            <a:spLocks noGrp="1"/>
          </p:cNvSpPr>
          <p:nvPr>
            <p:ph type="sldNum" sz="quarter" idx="12"/>
          </p:nvPr>
        </p:nvSpPr>
        <p:spPr/>
        <p:txBody>
          <a:bodyPr/>
          <a:lstStyle/>
          <a:p>
            <a:fld id="{4385BDB8-AA74-42A9-BF8B-3B1CD080D476}" type="slidenum">
              <a:rPr lang="en-US" smtClean="0"/>
              <a:t>‹#›</a:t>
            </a:fld>
            <a:endParaRPr lang="en-US"/>
          </a:p>
        </p:txBody>
      </p:sp>
    </p:spTree>
    <p:extLst>
      <p:ext uri="{BB962C8B-B14F-4D97-AF65-F5344CB8AC3E}">
        <p14:creationId xmlns:p14="http://schemas.microsoft.com/office/powerpoint/2010/main" val="207827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0FAE6-9CA7-DCD7-9FB6-280477475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9CFD8B-3E87-98B0-8A40-04ED35D2C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BFFF1-6D04-21C5-DD04-63AE4BF49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0B58E-4358-4A76-B4B7-92F8833C1C9A}" type="datetimeFigureOut">
              <a:rPr lang="en-US" smtClean="0"/>
              <a:t>1/10/2024</a:t>
            </a:fld>
            <a:endParaRPr lang="en-US"/>
          </a:p>
        </p:txBody>
      </p:sp>
      <p:sp>
        <p:nvSpPr>
          <p:cNvPr id="5" name="Footer Placeholder 4">
            <a:extLst>
              <a:ext uri="{FF2B5EF4-FFF2-40B4-BE49-F238E27FC236}">
                <a16:creationId xmlns:a16="http://schemas.microsoft.com/office/drawing/2014/main" id="{98B36EF3-AF03-33D4-EF8E-F788EA32DF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D004B5-FE8F-6AAB-27AE-E43321184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5BDB8-AA74-42A9-BF8B-3B1CD080D476}" type="slidenum">
              <a:rPr lang="en-US" smtClean="0"/>
              <a:t>‹#›</a:t>
            </a:fld>
            <a:endParaRPr lang="en-US"/>
          </a:p>
        </p:txBody>
      </p:sp>
    </p:spTree>
    <p:extLst>
      <p:ext uri="{BB962C8B-B14F-4D97-AF65-F5344CB8AC3E}">
        <p14:creationId xmlns:p14="http://schemas.microsoft.com/office/powerpoint/2010/main" val="421432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elvidge@mine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4BE9-E62D-0C79-6CAF-72B76343A375}"/>
              </a:ext>
            </a:extLst>
          </p:cNvPr>
          <p:cNvSpPr>
            <a:spLocks noGrp="1"/>
          </p:cNvSpPr>
          <p:nvPr>
            <p:ph type="ctrTitle"/>
          </p:nvPr>
        </p:nvSpPr>
        <p:spPr/>
        <p:txBody>
          <a:bodyPr>
            <a:normAutofit fontScale="90000"/>
          </a:bodyPr>
          <a:lstStyle/>
          <a:p>
            <a:r>
              <a:rPr lang="en-US" dirty="0"/>
              <a:t>Development of a nighttime VIIRS cloud detection algorithm optimized for the analysis of lights and flares from space</a:t>
            </a:r>
          </a:p>
        </p:txBody>
      </p:sp>
      <p:sp>
        <p:nvSpPr>
          <p:cNvPr id="3" name="Subtitle 2">
            <a:extLst>
              <a:ext uri="{FF2B5EF4-FFF2-40B4-BE49-F238E27FC236}">
                <a16:creationId xmlns:a16="http://schemas.microsoft.com/office/drawing/2014/main" id="{6CE13B20-B2A9-FDA2-C7B4-0D286849F0AF}"/>
              </a:ext>
            </a:extLst>
          </p:cNvPr>
          <p:cNvSpPr>
            <a:spLocks noGrp="1"/>
          </p:cNvSpPr>
          <p:nvPr>
            <p:ph type="subTitle" idx="1"/>
          </p:nvPr>
        </p:nvSpPr>
        <p:spPr>
          <a:xfrm>
            <a:off x="1524000" y="3602037"/>
            <a:ext cx="9144000" cy="2387599"/>
          </a:xfrm>
        </p:spPr>
        <p:txBody>
          <a:bodyPr>
            <a:normAutofit/>
          </a:bodyPr>
          <a:lstStyle/>
          <a:p>
            <a:pPr>
              <a:lnSpc>
                <a:spcPct val="100000"/>
              </a:lnSpc>
            </a:pPr>
            <a:r>
              <a:rPr lang="en-US" dirty="0"/>
              <a:t>Chris Elvidge (</a:t>
            </a:r>
            <a:r>
              <a:rPr lang="en-US" dirty="0">
                <a:hlinkClick r:id="rId2"/>
              </a:rPr>
              <a:t>celvidge@mines.edu</a:t>
            </a:r>
            <a:r>
              <a:rPr lang="en-US" dirty="0"/>
              <a:t>)</a:t>
            </a:r>
          </a:p>
          <a:p>
            <a:pPr>
              <a:lnSpc>
                <a:spcPct val="100000"/>
              </a:lnSpc>
            </a:pPr>
            <a:r>
              <a:rPr lang="en-US" dirty="0"/>
              <a:t>AIT Nighttime Remote Sensing </a:t>
            </a:r>
          </a:p>
          <a:p>
            <a:pPr>
              <a:lnSpc>
                <a:spcPct val="100000"/>
              </a:lnSpc>
            </a:pPr>
            <a:r>
              <a:rPr lang="en-US"/>
              <a:t>Lecture 3-b</a:t>
            </a:r>
            <a:endParaRPr lang="en-US" dirty="0"/>
          </a:p>
          <a:p>
            <a:pPr>
              <a:lnSpc>
                <a:spcPct val="100000"/>
              </a:lnSpc>
            </a:pPr>
            <a:r>
              <a:rPr lang="en-US" dirty="0"/>
              <a:t>January 11, 2024</a:t>
            </a:r>
          </a:p>
        </p:txBody>
      </p:sp>
    </p:spTree>
    <p:extLst>
      <p:ext uri="{BB962C8B-B14F-4D97-AF65-F5344CB8AC3E}">
        <p14:creationId xmlns:p14="http://schemas.microsoft.com/office/powerpoint/2010/main" val="110522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9B72-D7DD-1770-F872-75537B4053DD}"/>
              </a:ext>
            </a:extLst>
          </p:cNvPr>
          <p:cNvSpPr>
            <a:spLocks noGrp="1"/>
          </p:cNvSpPr>
          <p:nvPr>
            <p:ph type="title"/>
          </p:nvPr>
        </p:nvSpPr>
        <p:spPr>
          <a:xfrm>
            <a:off x="838200" y="319197"/>
            <a:ext cx="10515600" cy="1325563"/>
          </a:xfrm>
        </p:spPr>
        <p:txBody>
          <a:bodyPr>
            <a:noAutofit/>
          </a:bodyPr>
          <a:lstStyle/>
          <a:p>
            <a:r>
              <a:rPr lang="en-US" sz="3600" dirty="0"/>
              <a:t>Possible modules for identifying clear versus cloudy areas within moonlit DNB and LWIR granules or aggregates</a:t>
            </a:r>
          </a:p>
        </p:txBody>
      </p:sp>
      <p:sp>
        <p:nvSpPr>
          <p:cNvPr id="3" name="Content Placeholder 2">
            <a:extLst>
              <a:ext uri="{FF2B5EF4-FFF2-40B4-BE49-F238E27FC236}">
                <a16:creationId xmlns:a16="http://schemas.microsoft.com/office/drawing/2014/main" id="{7373C04D-D190-C8A0-8417-3DAE492119B8}"/>
              </a:ext>
            </a:extLst>
          </p:cNvPr>
          <p:cNvSpPr>
            <a:spLocks noGrp="1"/>
          </p:cNvSpPr>
          <p:nvPr>
            <p:ph idx="1"/>
          </p:nvPr>
        </p:nvSpPr>
        <p:spPr>
          <a:xfrm>
            <a:off x="838200" y="1918222"/>
            <a:ext cx="10515600" cy="4351338"/>
          </a:xfrm>
        </p:spPr>
        <p:txBody>
          <a:bodyPr>
            <a:normAutofit fontScale="92500" lnSpcReduction="10000"/>
          </a:bodyPr>
          <a:lstStyle/>
          <a:p>
            <a:pPr marL="0" indent="0">
              <a:buNone/>
            </a:pPr>
            <a:r>
              <a:rPr lang="en-US" dirty="0"/>
              <a:t>A) Shoreline detector – could be performed by extracting matches between 3x3 data range and vector shorelines.</a:t>
            </a:r>
          </a:p>
          <a:p>
            <a:pPr marL="0" indent="0">
              <a:buNone/>
            </a:pPr>
            <a:r>
              <a:rPr lang="en-US" dirty="0"/>
              <a:t>B) Drainage pattern detector.</a:t>
            </a:r>
          </a:p>
          <a:p>
            <a:pPr marL="0" indent="0">
              <a:buNone/>
            </a:pPr>
            <a:r>
              <a:rPr lang="en-US" dirty="0"/>
              <a:t>C) Steep topography detector.</a:t>
            </a:r>
          </a:p>
          <a:p>
            <a:pPr marL="0" indent="0">
              <a:buNone/>
            </a:pPr>
            <a:r>
              <a:rPr lang="en-US" dirty="0"/>
              <a:t>D) Lake and reservoir detector.</a:t>
            </a:r>
          </a:p>
          <a:p>
            <a:pPr marL="0" indent="0">
              <a:buNone/>
            </a:pPr>
            <a:r>
              <a:rPr lang="en-US" dirty="0"/>
              <a:t>E) Fuzzy lights – could reference most recent annual nighttime lights.</a:t>
            </a:r>
          </a:p>
          <a:p>
            <a:pPr marL="0" indent="0">
              <a:buNone/>
            </a:pPr>
            <a:r>
              <a:rPr lang="en-US" dirty="0"/>
              <a:t>F) Sharp lights – could reference most recent annual nighttime lights.</a:t>
            </a:r>
          </a:p>
          <a:p>
            <a:pPr marL="0" indent="0">
              <a:buNone/>
            </a:pPr>
            <a:r>
              <a:rPr lang="en-US" dirty="0"/>
              <a:t>G) High data-range extractor (excluding shorelines).</a:t>
            </a:r>
          </a:p>
          <a:p>
            <a:pPr marL="0" indent="0">
              <a:buNone/>
            </a:pPr>
            <a:r>
              <a:rPr lang="en-US" dirty="0"/>
              <a:t>H) Set clear versus cloud threshold on the LWIR histogram by marking pixels from A-G as guides.</a:t>
            </a:r>
          </a:p>
          <a:p>
            <a:pPr marL="0" indent="0">
              <a:buNone/>
            </a:pPr>
            <a:endParaRPr lang="en-US" dirty="0"/>
          </a:p>
          <a:p>
            <a:endParaRPr lang="en-US" dirty="0"/>
          </a:p>
        </p:txBody>
      </p:sp>
    </p:spTree>
    <p:extLst>
      <p:ext uri="{BB962C8B-B14F-4D97-AF65-F5344CB8AC3E}">
        <p14:creationId xmlns:p14="http://schemas.microsoft.com/office/powerpoint/2010/main" val="58113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87493-F0B8-3583-A059-200123832E87}"/>
              </a:ext>
            </a:extLst>
          </p:cNvPr>
          <p:cNvPicPr>
            <a:picLocks noChangeAspect="1"/>
          </p:cNvPicPr>
          <p:nvPr/>
        </p:nvPicPr>
        <p:blipFill>
          <a:blip r:embed="rId2"/>
          <a:stretch>
            <a:fillRect/>
          </a:stretch>
        </p:blipFill>
        <p:spPr>
          <a:xfrm>
            <a:off x="213469" y="66782"/>
            <a:ext cx="8795832" cy="6858000"/>
          </a:xfrm>
          <a:prstGeom prst="rect">
            <a:avLst/>
          </a:prstGeom>
        </p:spPr>
      </p:pic>
      <p:sp>
        <p:nvSpPr>
          <p:cNvPr id="2" name="Title 1">
            <a:extLst>
              <a:ext uri="{FF2B5EF4-FFF2-40B4-BE49-F238E27FC236}">
                <a16:creationId xmlns:a16="http://schemas.microsoft.com/office/drawing/2014/main" id="{BA075C48-FA67-6E41-2DEF-F39745E8A51F}"/>
              </a:ext>
            </a:extLst>
          </p:cNvPr>
          <p:cNvSpPr>
            <a:spLocks noGrp="1"/>
          </p:cNvSpPr>
          <p:nvPr>
            <p:ph type="title"/>
          </p:nvPr>
        </p:nvSpPr>
        <p:spPr>
          <a:xfrm>
            <a:off x="8763857" y="1426921"/>
            <a:ext cx="2939264" cy="4137722"/>
          </a:xfrm>
        </p:spPr>
        <p:txBody>
          <a:bodyPr>
            <a:noAutofit/>
          </a:bodyPr>
          <a:lstStyle/>
          <a:p>
            <a:r>
              <a:rPr lang="en-US" sz="2000" dirty="0"/>
              <a:t>Pixels color </a:t>
            </a:r>
            <a:r>
              <a:rPr lang="en-US" sz="2000" dirty="0" err="1"/>
              <a:t>doded</a:t>
            </a:r>
            <a:r>
              <a:rPr lang="en-US" sz="2000" dirty="0"/>
              <a:t> as blue clear and red cloudy. Note the increase in cloud pixels starting in mid-2020.  Prior to June 24, 2020 EOG used the original NOAA cloud-mask with cloud-clearing for low cloud optical thickness pixels. After that date NOAA switched to a new cloud probability product. EOG made it’s own cloud mask from the new cloud probability grids, labeling pixels with 25% or more cloud probability as cloudy.  Even with a 100% cloud probability threshold, the  new cloud product over-detects clouds in many cloud-prone areas.  </a:t>
            </a:r>
          </a:p>
        </p:txBody>
      </p:sp>
    </p:spTree>
    <p:extLst>
      <p:ext uri="{BB962C8B-B14F-4D97-AF65-F5344CB8AC3E}">
        <p14:creationId xmlns:p14="http://schemas.microsoft.com/office/powerpoint/2010/main" val="262670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FD57-C160-366F-91AB-7655B3E781EF}"/>
              </a:ext>
            </a:extLst>
          </p:cNvPr>
          <p:cNvSpPr>
            <a:spLocks noGrp="1"/>
          </p:cNvSpPr>
          <p:nvPr>
            <p:ph type="title"/>
          </p:nvPr>
        </p:nvSpPr>
        <p:spPr/>
        <p:txBody>
          <a:bodyPr/>
          <a:lstStyle/>
          <a:p>
            <a:r>
              <a:rPr lang="en-US" dirty="0"/>
              <a:t>LWIR, LWIR 3x3 data range, NOAA cloud probability and DNB</a:t>
            </a:r>
          </a:p>
        </p:txBody>
      </p:sp>
      <p:pic>
        <p:nvPicPr>
          <p:cNvPr id="4" name="Picture 3" descr="A screenshot of a computer&#10;&#10;Description automatically generated">
            <a:extLst>
              <a:ext uri="{FF2B5EF4-FFF2-40B4-BE49-F238E27FC236}">
                <a16:creationId xmlns:a16="http://schemas.microsoft.com/office/drawing/2014/main" id="{4B8EF162-1717-368E-331E-C4FDF9188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4"/>
            <a:ext cx="12192000" cy="6698531"/>
          </a:xfrm>
          <a:prstGeom prst="rect">
            <a:avLst/>
          </a:prstGeom>
        </p:spPr>
      </p:pic>
      <p:sp>
        <p:nvSpPr>
          <p:cNvPr id="5" name="TextBox 4">
            <a:extLst>
              <a:ext uri="{FF2B5EF4-FFF2-40B4-BE49-F238E27FC236}">
                <a16:creationId xmlns:a16="http://schemas.microsoft.com/office/drawing/2014/main" id="{54079FE4-76C8-4C7A-CC26-686957421230}"/>
              </a:ext>
            </a:extLst>
          </p:cNvPr>
          <p:cNvSpPr txBox="1"/>
          <p:nvPr/>
        </p:nvSpPr>
        <p:spPr>
          <a:xfrm>
            <a:off x="6548285" y="2635044"/>
            <a:ext cx="2635044" cy="1200329"/>
          </a:xfrm>
          <a:prstGeom prst="rect">
            <a:avLst/>
          </a:prstGeom>
          <a:noFill/>
        </p:spPr>
        <p:txBody>
          <a:bodyPr wrap="square" rtlCol="0">
            <a:spAutoFit/>
          </a:bodyPr>
          <a:lstStyle/>
          <a:p>
            <a:r>
              <a:rPr lang="en-US" sz="2400" dirty="0">
                <a:solidFill>
                  <a:srgbClr val="FFFF00"/>
                </a:solidFill>
              </a:rPr>
              <a:t>Over-detection of Clouds (100% Cloud Probability)</a:t>
            </a:r>
          </a:p>
        </p:txBody>
      </p:sp>
      <p:sp>
        <p:nvSpPr>
          <p:cNvPr id="6" name="TextBox 5">
            <a:extLst>
              <a:ext uri="{FF2B5EF4-FFF2-40B4-BE49-F238E27FC236}">
                <a16:creationId xmlns:a16="http://schemas.microsoft.com/office/drawing/2014/main" id="{5FDC3239-9021-CB54-1BCC-2B1A4A43E75A}"/>
              </a:ext>
            </a:extLst>
          </p:cNvPr>
          <p:cNvSpPr txBox="1"/>
          <p:nvPr/>
        </p:nvSpPr>
        <p:spPr>
          <a:xfrm>
            <a:off x="9335728" y="4124632"/>
            <a:ext cx="1691149" cy="830997"/>
          </a:xfrm>
          <a:prstGeom prst="rect">
            <a:avLst/>
          </a:prstGeom>
          <a:noFill/>
        </p:spPr>
        <p:txBody>
          <a:bodyPr wrap="square" rtlCol="0">
            <a:spAutoFit/>
          </a:bodyPr>
          <a:lstStyle/>
          <a:p>
            <a:r>
              <a:rPr lang="en-US" sz="2400" dirty="0">
                <a:solidFill>
                  <a:srgbClr val="FFFF00"/>
                </a:solidFill>
              </a:rPr>
              <a:t>Moonlit DNB</a:t>
            </a:r>
          </a:p>
        </p:txBody>
      </p:sp>
      <p:sp>
        <p:nvSpPr>
          <p:cNvPr id="7" name="TextBox 6">
            <a:extLst>
              <a:ext uri="{FF2B5EF4-FFF2-40B4-BE49-F238E27FC236}">
                <a16:creationId xmlns:a16="http://schemas.microsoft.com/office/drawing/2014/main" id="{DAD949AD-A8DC-CF29-5941-F6B3B29B6B97}"/>
              </a:ext>
            </a:extLst>
          </p:cNvPr>
          <p:cNvSpPr txBox="1"/>
          <p:nvPr/>
        </p:nvSpPr>
        <p:spPr>
          <a:xfrm>
            <a:off x="3229896" y="437364"/>
            <a:ext cx="3092246" cy="830997"/>
          </a:xfrm>
          <a:prstGeom prst="rect">
            <a:avLst/>
          </a:prstGeom>
          <a:noFill/>
        </p:spPr>
        <p:txBody>
          <a:bodyPr wrap="square" rtlCol="0">
            <a:spAutoFit/>
          </a:bodyPr>
          <a:lstStyle/>
          <a:p>
            <a:r>
              <a:rPr lang="en-US" sz="2400" dirty="0">
                <a:solidFill>
                  <a:srgbClr val="FFFF00"/>
                </a:solidFill>
              </a:rPr>
              <a:t>M16 BT Red M16 3x3 Data Range Cyan</a:t>
            </a:r>
          </a:p>
        </p:txBody>
      </p:sp>
      <p:sp>
        <p:nvSpPr>
          <p:cNvPr id="8" name="TextBox 7">
            <a:extLst>
              <a:ext uri="{FF2B5EF4-FFF2-40B4-BE49-F238E27FC236}">
                <a16:creationId xmlns:a16="http://schemas.microsoft.com/office/drawing/2014/main" id="{A17F5516-A167-3CBF-6618-EF6031AC6D3E}"/>
              </a:ext>
            </a:extLst>
          </p:cNvPr>
          <p:cNvSpPr txBox="1"/>
          <p:nvPr/>
        </p:nvSpPr>
        <p:spPr>
          <a:xfrm>
            <a:off x="245806" y="553170"/>
            <a:ext cx="2564990" cy="1569660"/>
          </a:xfrm>
          <a:prstGeom prst="rect">
            <a:avLst/>
          </a:prstGeom>
          <a:noFill/>
        </p:spPr>
        <p:txBody>
          <a:bodyPr wrap="square" rtlCol="0">
            <a:spAutoFit/>
          </a:bodyPr>
          <a:lstStyle/>
          <a:p>
            <a:r>
              <a:rPr lang="en-US" sz="2400" dirty="0">
                <a:solidFill>
                  <a:srgbClr val="FFFF00"/>
                </a:solidFill>
              </a:rPr>
              <a:t>M16 </a:t>
            </a:r>
            <a:r>
              <a:rPr lang="en-US" sz="2400" dirty="0" err="1">
                <a:solidFill>
                  <a:srgbClr val="FFFF00"/>
                </a:solidFill>
              </a:rPr>
              <a:t>Brighness</a:t>
            </a:r>
            <a:r>
              <a:rPr lang="en-US" sz="2400" dirty="0">
                <a:solidFill>
                  <a:srgbClr val="FFFF00"/>
                </a:solidFill>
              </a:rPr>
              <a:t> Temperature November 8, 2022 Global Mosaic</a:t>
            </a:r>
          </a:p>
        </p:txBody>
      </p:sp>
      <p:sp>
        <p:nvSpPr>
          <p:cNvPr id="3" name="TextBox 2">
            <a:extLst>
              <a:ext uri="{FF2B5EF4-FFF2-40B4-BE49-F238E27FC236}">
                <a16:creationId xmlns:a16="http://schemas.microsoft.com/office/drawing/2014/main" id="{1EA3B87A-7DF6-7F0E-D54A-0135CDBF39A3}"/>
              </a:ext>
            </a:extLst>
          </p:cNvPr>
          <p:cNvSpPr txBox="1"/>
          <p:nvPr/>
        </p:nvSpPr>
        <p:spPr>
          <a:xfrm>
            <a:off x="9583993" y="1781633"/>
            <a:ext cx="2283543" cy="830997"/>
          </a:xfrm>
          <a:prstGeom prst="rect">
            <a:avLst/>
          </a:prstGeom>
          <a:noFill/>
        </p:spPr>
        <p:txBody>
          <a:bodyPr wrap="square" rtlCol="0">
            <a:spAutoFit/>
          </a:bodyPr>
          <a:lstStyle/>
          <a:p>
            <a:r>
              <a:rPr lang="en-US" sz="2400" dirty="0">
                <a:solidFill>
                  <a:srgbClr val="FFFF00"/>
                </a:solidFill>
              </a:rPr>
              <a:t>Clear Lights = Cloud-Free</a:t>
            </a:r>
          </a:p>
        </p:txBody>
      </p:sp>
    </p:spTree>
    <p:extLst>
      <p:ext uri="{BB962C8B-B14F-4D97-AF65-F5344CB8AC3E}">
        <p14:creationId xmlns:p14="http://schemas.microsoft.com/office/powerpoint/2010/main" val="23421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70A5-0DFE-7093-A2EA-98271B51B00A}"/>
              </a:ext>
            </a:extLst>
          </p:cNvPr>
          <p:cNvSpPr>
            <a:spLocks noGrp="1"/>
          </p:cNvSpPr>
          <p:nvPr>
            <p:ph type="title"/>
          </p:nvPr>
        </p:nvSpPr>
        <p:spPr/>
        <p:txBody>
          <a:bodyPr>
            <a:normAutofit fontScale="90000"/>
          </a:bodyPr>
          <a:lstStyle/>
          <a:p>
            <a:r>
              <a:rPr lang="en-US" dirty="0"/>
              <a:t>We propose to develop a new cloud product that is informed by the appearance of surface features in the LWIR and moonlit DNB</a:t>
            </a:r>
          </a:p>
        </p:txBody>
      </p:sp>
      <p:sp>
        <p:nvSpPr>
          <p:cNvPr id="3" name="Content Placeholder 2">
            <a:extLst>
              <a:ext uri="{FF2B5EF4-FFF2-40B4-BE49-F238E27FC236}">
                <a16:creationId xmlns:a16="http://schemas.microsoft.com/office/drawing/2014/main" id="{A0B93E8B-A67D-7931-B915-C89B710772AA}"/>
              </a:ext>
            </a:extLst>
          </p:cNvPr>
          <p:cNvSpPr>
            <a:spLocks noGrp="1"/>
          </p:cNvSpPr>
          <p:nvPr>
            <p:ph idx="1"/>
          </p:nvPr>
        </p:nvSpPr>
        <p:spPr>
          <a:xfrm>
            <a:off x="838200" y="1825625"/>
            <a:ext cx="10515600" cy="2607479"/>
          </a:xfrm>
        </p:spPr>
        <p:txBody>
          <a:bodyPr/>
          <a:lstStyle/>
          <a:p>
            <a:r>
              <a:rPr lang="en-US" dirty="0"/>
              <a:t>Visibility of shorelines, drainage patterns, topography, lakes and reservoirs are indicators of clear sky conditions.</a:t>
            </a:r>
          </a:p>
          <a:p>
            <a:r>
              <a:rPr lang="en-US" dirty="0"/>
              <a:t>Fuzzy or blurry lights = cloudy.</a:t>
            </a:r>
          </a:p>
          <a:p>
            <a:r>
              <a:rPr lang="en-US" dirty="0"/>
              <a:t>Sharp lights – clear.</a:t>
            </a:r>
          </a:p>
          <a:p>
            <a:endParaRPr lang="en-US" dirty="0"/>
          </a:p>
        </p:txBody>
      </p:sp>
    </p:spTree>
    <p:extLst>
      <p:ext uri="{BB962C8B-B14F-4D97-AF65-F5344CB8AC3E}">
        <p14:creationId xmlns:p14="http://schemas.microsoft.com/office/powerpoint/2010/main" val="404169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4F29-98AB-9D85-6895-15BCBEC0A683}"/>
              </a:ext>
            </a:extLst>
          </p:cNvPr>
          <p:cNvSpPr>
            <a:spLocks noGrp="1"/>
          </p:cNvSpPr>
          <p:nvPr>
            <p:ph type="title"/>
          </p:nvPr>
        </p:nvSpPr>
        <p:spPr/>
        <p:txBody>
          <a:bodyPr>
            <a:normAutofit fontScale="90000"/>
          </a:bodyPr>
          <a:lstStyle/>
          <a:p>
            <a:r>
              <a:rPr lang="en-US" dirty="0"/>
              <a:t>Cloud-free coastlines stand out in 3x3 data range images in geolocated VIIRS LWIR or moonlit DNB imagery</a:t>
            </a:r>
          </a:p>
        </p:txBody>
      </p:sp>
      <p:pic>
        <p:nvPicPr>
          <p:cNvPr id="6" name="Picture 5">
            <a:extLst>
              <a:ext uri="{FF2B5EF4-FFF2-40B4-BE49-F238E27FC236}">
                <a16:creationId xmlns:a16="http://schemas.microsoft.com/office/drawing/2014/main" id="{0264FF5C-8F4B-4094-A0E0-1408F11644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5513" y="2193450"/>
            <a:ext cx="4204878" cy="3000430"/>
          </a:xfrm>
          <a:prstGeom prst="rect">
            <a:avLst/>
          </a:prstGeom>
        </p:spPr>
      </p:pic>
      <p:pic>
        <p:nvPicPr>
          <p:cNvPr id="8" name="Picture 7">
            <a:extLst>
              <a:ext uri="{FF2B5EF4-FFF2-40B4-BE49-F238E27FC236}">
                <a16:creationId xmlns:a16="http://schemas.microsoft.com/office/drawing/2014/main" id="{0D7320B3-0295-167D-5127-03C11091A0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2734" y="2142309"/>
            <a:ext cx="4473854" cy="3128119"/>
          </a:xfrm>
          <a:prstGeom prst="rect">
            <a:avLst/>
          </a:prstGeom>
        </p:spPr>
      </p:pic>
      <p:sp>
        <p:nvSpPr>
          <p:cNvPr id="9" name="TextBox 8">
            <a:extLst>
              <a:ext uri="{FF2B5EF4-FFF2-40B4-BE49-F238E27FC236}">
                <a16:creationId xmlns:a16="http://schemas.microsoft.com/office/drawing/2014/main" id="{A2846BA0-C4D6-9C80-0FF2-106B1857B867}"/>
              </a:ext>
            </a:extLst>
          </p:cNvPr>
          <p:cNvSpPr txBox="1"/>
          <p:nvPr/>
        </p:nvSpPr>
        <p:spPr>
          <a:xfrm>
            <a:off x="1680819" y="5412961"/>
            <a:ext cx="3559564" cy="707886"/>
          </a:xfrm>
          <a:prstGeom prst="rect">
            <a:avLst/>
          </a:prstGeom>
          <a:noFill/>
        </p:spPr>
        <p:txBody>
          <a:bodyPr wrap="none" rtlCol="0">
            <a:spAutoFit/>
          </a:bodyPr>
          <a:lstStyle/>
          <a:p>
            <a:r>
              <a:rPr lang="en-US" sz="4000" dirty="0"/>
              <a:t>USGS GTOPO 30</a:t>
            </a:r>
          </a:p>
        </p:txBody>
      </p:sp>
      <p:sp>
        <p:nvSpPr>
          <p:cNvPr id="10" name="TextBox 9">
            <a:extLst>
              <a:ext uri="{FF2B5EF4-FFF2-40B4-BE49-F238E27FC236}">
                <a16:creationId xmlns:a16="http://schemas.microsoft.com/office/drawing/2014/main" id="{15836B9E-DA9F-43A5-3D1E-B4AFB211027F}"/>
              </a:ext>
            </a:extLst>
          </p:cNvPr>
          <p:cNvSpPr txBox="1"/>
          <p:nvPr/>
        </p:nvSpPr>
        <p:spPr>
          <a:xfrm>
            <a:off x="5906588" y="5412961"/>
            <a:ext cx="6224589" cy="707886"/>
          </a:xfrm>
          <a:prstGeom prst="rect">
            <a:avLst/>
          </a:prstGeom>
          <a:noFill/>
        </p:spPr>
        <p:txBody>
          <a:bodyPr wrap="none" rtlCol="0">
            <a:spAutoFit/>
          </a:bodyPr>
          <a:lstStyle/>
          <a:p>
            <a:r>
              <a:rPr lang="en-US" sz="4000" dirty="0"/>
              <a:t>M16 Brightness Temperature</a:t>
            </a:r>
          </a:p>
        </p:txBody>
      </p:sp>
      <p:sp>
        <p:nvSpPr>
          <p:cNvPr id="11" name="TextBox 10">
            <a:extLst>
              <a:ext uri="{FF2B5EF4-FFF2-40B4-BE49-F238E27FC236}">
                <a16:creationId xmlns:a16="http://schemas.microsoft.com/office/drawing/2014/main" id="{6D14F186-4555-6D05-A257-B145235611A3}"/>
              </a:ext>
            </a:extLst>
          </p:cNvPr>
          <p:cNvSpPr txBox="1"/>
          <p:nvPr/>
        </p:nvSpPr>
        <p:spPr>
          <a:xfrm>
            <a:off x="5006057" y="1664120"/>
            <a:ext cx="1912383" cy="369332"/>
          </a:xfrm>
          <a:prstGeom prst="rect">
            <a:avLst/>
          </a:prstGeom>
          <a:noFill/>
        </p:spPr>
        <p:txBody>
          <a:bodyPr wrap="none" rtlCol="0">
            <a:spAutoFit/>
          </a:bodyPr>
          <a:lstStyle/>
          <a:p>
            <a:r>
              <a:rPr lang="en-US" dirty="0"/>
              <a:t>Jamaica 20221108</a:t>
            </a:r>
          </a:p>
        </p:txBody>
      </p:sp>
    </p:spTree>
    <p:extLst>
      <p:ext uri="{BB962C8B-B14F-4D97-AF65-F5344CB8AC3E}">
        <p14:creationId xmlns:p14="http://schemas.microsoft.com/office/powerpoint/2010/main" val="358818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4F29-98AB-9D85-6895-15BCBEC0A683}"/>
              </a:ext>
            </a:extLst>
          </p:cNvPr>
          <p:cNvSpPr>
            <a:spLocks noGrp="1"/>
          </p:cNvSpPr>
          <p:nvPr>
            <p:ph type="title"/>
          </p:nvPr>
        </p:nvSpPr>
        <p:spPr/>
        <p:txBody>
          <a:bodyPr>
            <a:normAutofit/>
          </a:bodyPr>
          <a:lstStyle/>
          <a:p>
            <a:r>
              <a:rPr lang="en-US" dirty="0"/>
              <a:t>Visibility of Rivers, Lakes, Reservoirs in Geolocated VIIRS I4 and I5 Imagery</a:t>
            </a:r>
          </a:p>
        </p:txBody>
      </p:sp>
      <p:pic>
        <p:nvPicPr>
          <p:cNvPr id="6" name="Picture 5" descr="A map of a river&#10;&#10;Description automatically generated">
            <a:extLst>
              <a:ext uri="{FF2B5EF4-FFF2-40B4-BE49-F238E27FC236}">
                <a16:creationId xmlns:a16="http://schemas.microsoft.com/office/drawing/2014/main" id="{0264FF5C-8F4B-4094-A0E0-1408F1164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691" y="2033452"/>
            <a:ext cx="3810000" cy="3810000"/>
          </a:xfrm>
          <a:prstGeom prst="rect">
            <a:avLst/>
          </a:prstGeom>
        </p:spPr>
      </p:pic>
      <p:pic>
        <p:nvPicPr>
          <p:cNvPr id="8" name="Picture 7" descr="A satellite view of a river&#10;&#10;Description automatically generated">
            <a:extLst>
              <a:ext uri="{FF2B5EF4-FFF2-40B4-BE49-F238E27FC236}">
                <a16:creationId xmlns:a16="http://schemas.microsoft.com/office/drawing/2014/main" id="{0D7320B3-0295-167D-5127-03C11091A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588" y="2033452"/>
            <a:ext cx="3810000" cy="3810000"/>
          </a:xfrm>
          <a:prstGeom prst="rect">
            <a:avLst/>
          </a:prstGeom>
        </p:spPr>
      </p:pic>
      <p:sp>
        <p:nvSpPr>
          <p:cNvPr id="9" name="TextBox 8">
            <a:extLst>
              <a:ext uri="{FF2B5EF4-FFF2-40B4-BE49-F238E27FC236}">
                <a16:creationId xmlns:a16="http://schemas.microsoft.com/office/drawing/2014/main" id="{A2846BA0-C4D6-9C80-0FF2-106B1857B867}"/>
              </a:ext>
            </a:extLst>
          </p:cNvPr>
          <p:cNvSpPr txBox="1"/>
          <p:nvPr/>
        </p:nvSpPr>
        <p:spPr>
          <a:xfrm>
            <a:off x="1187113" y="3492176"/>
            <a:ext cx="574196" cy="707886"/>
          </a:xfrm>
          <a:prstGeom prst="rect">
            <a:avLst/>
          </a:prstGeom>
          <a:noFill/>
        </p:spPr>
        <p:txBody>
          <a:bodyPr wrap="none" rtlCol="0">
            <a:spAutoFit/>
          </a:bodyPr>
          <a:lstStyle/>
          <a:p>
            <a:r>
              <a:rPr lang="en-US" sz="4000" dirty="0"/>
              <a:t>I4</a:t>
            </a:r>
          </a:p>
        </p:txBody>
      </p:sp>
      <p:sp>
        <p:nvSpPr>
          <p:cNvPr id="10" name="TextBox 9">
            <a:extLst>
              <a:ext uri="{FF2B5EF4-FFF2-40B4-BE49-F238E27FC236}">
                <a16:creationId xmlns:a16="http://schemas.microsoft.com/office/drawing/2014/main" id="{15836B9E-DA9F-43A5-3D1E-B4AFB211027F}"/>
              </a:ext>
            </a:extLst>
          </p:cNvPr>
          <p:cNvSpPr txBox="1"/>
          <p:nvPr/>
        </p:nvSpPr>
        <p:spPr>
          <a:xfrm>
            <a:off x="10570598" y="3503355"/>
            <a:ext cx="574196" cy="707886"/>
          </a:xfrm>
          <a:prstGeom prst="rect">
            <a:avLst/>
          </a:prstGeom>
          <a:noFill/>
        </p:spPr>
        <p:txBody>
          <a:bodyPr wrap="none" rtlCol="0">
            <a:spAutoFit/>
          </a:bodyPr>
          <a:lstStyle/>
          <a:p>
            <a:r>
              <a:rPr lang="en-US" sz="4000" dirty="0"/>
              <a:t>I5</a:t>
            </a:r>
          </a:p>
        </p:txBody>
      </p:sp>
      <p:sp>
        <p:nvSpPr>
          <p:cNvPr id="11" name="TextBox 10">
            <a:extLst>
              <a:ext uri="{FF2B5EF4-FFF2-40B4-BE49-F238E27FC236}">
                <a16:creationId xmlns:a16="http://schemas.microsoft.com/office/drawing/2014/main" id="{6D14F186-4555-6D05-A257-B145235611A3}"/>
              </a:ext>
            </a:extLst>
          </p:cNvPr>
          <p:cNvSpPr txBox="1"/>
          <p:nvPr/>
        </p:nvSpPr>
        <p:spPr>
          <a:xfrm>
            <a:off x="5006057" y="1664120"/>
            <a:ext cx="2558714" cy="369332"/>
          </a:xfrm>
          <a:prstGeom prst="rect">
            <a:avLst/>
          </a:prstGeom>
          <a:noFill/>
        </p:spPr>
        <p:txBody>
          <a:bodyPr wrap="none" rtlCol="0">
            <a:spAutoFit/>
          </a:bodyPr>
          <a:lstStyle/>
          <a:p>
            <a:r>
              <a:rPr lang="en-US" dirty="0"/>
              <a:t>Northern India 20230828</a:t>
            </a:r>
          </a:p>
        </p:txBody>
      </p:sp>
      <p:sp>
        <p:nvSpPr>
          <p:cNvPr id="3" name="TextBox 2">
            <a:extLst>
              <a:ext uri="{FF2B5EF4-FFF2-40B4-BE49-F238E27FC236}">
                <a16:creationId xmlns:a16="http://schemas.microsoft.com/office/drawing/2014/main" id="{47860A24-568D-7E8B-A218-1D8CBC0063C7}"/>
              </a:ext>
            </a:extLst>
          </p:cNvPr>
          <p:cNvSpPr txBox="1"/>
          <p:nvPr/>
        </p:nvSpPr>
        <p:spPr>
          <a:xfrm>
            <a:off x="838200" y="6001550"/>
            <a:ext cx="10662919" cy="646331"/>
          </a:xfrm>
          <a:prstGeom prst="rect">
            <a:avLst/>
          </a:prstGeom>
          <a:noFill/>
        </p:spPr>
        <p:txBody>
          <a:bodyPr wrap="none" rtlCol="0">
            <a:spAutoFit/>
          </a:bodyPr>
          <a:lstStyle/>
          <a:p>
            <a:r>
              <a:rPr lang="en-US" dirty="0"/>
              <a:t>Inland water bodies are typically warmer than their surroundings at night in the LWIR.</a:t>
            </a:r>
          </a:p>
          <a:p>
            <a:r>
              <a:rPr lang="en-US" dirty="0"/>
              <a:t>Reference data options include global river, lake and reservoir vectors or recent daytime cloud-free composites?</a:t>
            </a:r>
          </a:p>
        </p:txBody>
      </p:sp>
    </p:spTree>
    <p:extLst>
      <p:ext uri="{BB962C8B-B14F-4D97-AF65-F5344CB8AC3E}">
        <p14:creationId xmlns:p14="http://schemas.microsoft.com/office/powerpoint/2010/main" val="99203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4F29-98AB-9D85-6895-15BCBEC0A683}"/>
              </a:ext>
            </a:extLst>
          </p:cNvPr>
          <p:cNvSpPr>
            <a:spLocks noGrp="1"/>
          </p:cNvSpPr>
          <p:nvPr>
            <p:ph type="title"/>
          </p:nvPr>
        </p:nvSpPr>
        <p:spPr/>
        <p:txBody>
          <a:bodyPr>
            <a:normAutofit fontScale="90000"/>
          </a:bodyPr>
          <a:lstStyle/>
          <a:p>
            <a:r>
              <a:rPr lang="en-US" dirty="0"/>
              <a:t>Cloud-free mountains can be identified through comparison with digital topography data </a:t>
            </a:r>
          </a:p>
        </p:txBody>
      </p:sp>
      <p:pic>
        <p:nvPicPr>
          <p:cNvPr id="6" name="Picture 5">
            <a:extLst>
              <a:ext uri="{FF2B5EF4-FFF2-40B4-BE49-F238E27FC236}">
                <a16:creationId xmlns:a16="http://schemas.microsoft.com/office/drawing/2014/main" id="{0264FF5C-8F4B-4094-A0E0-1408F11644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20691" y="2033452"/>
            <a:ext cx="3810000" cy="3810000"/>
          </a:xfrm>
          <a:prstGeom prst="rect">
            <a:avLst/>
          </a:prstGeom>
        </p:spPr>
      </p:pic>
      <p:pic>
        <p:nvPicPr>
          <p:cNvPr id="8" name="Picture 7">
            <a:extLst>
              <a:ext uri="{FF2B5EF4-FFF2-40B4-BE49-F238E27FC236}">
                <a16:creationId xmlns:a16="http://schemas.microsoft.com/office/drawing/2014/main" id="{0D7320B3-0295-167D-5127-03C11091A0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6588" y="2033452"/>
            <a:ext cx="3810000" cy="3810000"/>
          </a:xfrm>
          <a:prstGeom prst="rect">
            <a:avLst/>
          </a:prstGeom>
        </p:spPr>
      </p:pic>
      <p:sp>
        <p:nvSpPr>
          <p:cNvPr id="9" name="TextBox 8">
            <a:extLst>
              <a:ext uri="{FF2B5EF4-FFF2-40B4-BE49-F238E27FC236}">
                <a16:creationId xmlns:a16="http://schemas.microsoft.com/office/drawing/2014/main" id="{A2846BA0-C4D6-9C80-0FF2-106B1857B867}"/>
              </a:ext>
            </a:extLst>
          </p:cNvPr>
          <p:cNvSpPr txBox="1"/>
          <p:nvPr/>
        </p:nvSpPr>
        <p:spPr>
          <a:xfrm>
            <a:off x="2347024" y="5843452"/>
            <a:ext cx="3559564" cy="707886"/>
          </a:xfrm>
          <a:prstGeom prst="rect">
            <a:avLst/>
          </a:prstGeom>
          <a:noFill/>
        </p:spPr>
        <p:txBody>
          <a:bodyPr wrap="none" rtlCol="0">
            <a:spAutoFit/>
          </a:bodyPr>
          <a:lstStyle/>
          <a:p>
            <a:r>
              <a:rPr lang="en-US" sz="4000" dirty="0"/>
              <a:t>USGS GTOPO 30</a:t>
            </a:r>
          </a:p>
        </p:txBody>
      </p:sp>
      <p:sp>
        <p:nvSpPr>
          <p:cNvPr id="10" name="TextBox 9">
            <a:extLst>
              <a:ext uri="{FF2B5EF4-FFF2-40B4-BE49-F238E27FC236}">
                <a16:creationId xmlns:a16="http://schemas.microsoft.com/office/drawing/2014/main" id="{15836B9E-DA9F-43A5-3D1E-B4AFB211027F}"/>
              </a:ext>
            </a:extLst>
          </p:cNvPr>
          <p:cNvSpPr txBox="1"/>
          <p:nvPr/>
        </p:nvSpPr>
        <p:spPr>
          <a:xfrm>
            <a:off x="8360513" y="5784989"/>
            <a:ext cx="574196" cy="707886"/>
          </a:xfrm>
          <a:prstGeom prst="rect">
            <a:avLst/>
          </a:prstGeom>
          <a:noFill/>
        </p:spPr>
        <p:txBody>
          <a:bodyPr wrap="none" rtlCol="0">
            <a:spAutoFit/>
          </a:bodyPr>
          <a:lstStyle/>
          <a:p>
            <a:r>
              <a:rPr lang="en-US" sz="4000" dirty="0"/>
              <a:t>I5</a:t>
            </a:r>
          </a:p>
        </p:txBody>
      </p:sp>
      <p:sp>
        <p:nvSpPr>
          <p:cNvPr id="11" name="TextBox 10">
            <a:extLst>
              <a:ext uri="{FF2B5EF4-FFF2-40B4-BE49-F238E27FC236}">
                <a16:creationId xmlns:a16="http://schemas.microsoft.com/office/drawing/2014/main" id="{6D14F186-4555-6D05-A257-B145235611A3}"/>
              </a:ext>
            </a:extLst>
          </p:cNvPr>
          <p:cNvSpPr txBox="1"/>
          <p:nvPr/>
        </p:nvSpPr>
        <p:spPr>
          <a:xfrm>
            <a:off x="5006057" y="1664120"/>
            <a:ext cx="2558714" cy="369332"/>
          </a:xfrm>
          <a:prstGeom prst="rect">
            <a:avLst/>
          </a:prstGeom>
          <a:noFill/>
        </p:spPr>
        <p:txBody>
          <a:bodyPr wrap="none" rtlCol="0">
            <a:spAutoFit/>
          </a:bodyPr>
          <a:lstStyle/>
          <a:p>
            <a:r>
              <a:rPr lang="en-US" dirty="0"/>
              <a:t>Northern India 20221108</a:t>
            </a:r>
          </a:p>
        </p:txBody>
      </p:sp>
      <p:sp>
        <p:nvSpPr>
          <p:cNvPr id="3" name="TextBox 2">
            <a:extLst>
              <a:ext uri="{FF2B5EF4-FFF2-40B4-BE49-F238E27FC236}">
                <a16:creationId xmlns:a16="http://schemas.microsoft.com/office/drawing/2014/main" id="{2C0433C5-BDE7-DECE-5C2A-1FE9E8652F4B}"/>
              </a:ext>
            </a:extLst>
          </p:cNvPr>
          <p:cNvSpPr txBox="1"/>
          <p:nvPr/>
        </p:nvSpPr>
        <p:spPr>
          <a:xfrm>
            <a:off x="222070" y="2808514"/>
            <a:ext cx="1658982" cy="2031325"/>
          </a:xfrm>
          <a:prstGeom prst="rect">
            <a:avLst/>
          </a:prstGeom>
          <a:noFill/>
        </p:spPr>
        <p:txBody>
          <a:bodyPr wrap="square" rtlCol="0">
            <a:spAutoFit/>
          </a:bodyPr>
          <a:lstStyle/>
          <a:p>
            <a:r>
              <a:rPr lang="en-US" dirty="0"/>
              <a:t>Clouds are often over-detected in alpine areas because of the snow and cold temperatures.</a:t>
            </a:r>
          </a:p>
        </p:txBody>
      </p:sp>
    </p:spTree>
    <p:extLst>
      <p:ext uri="{BB962C8B-B14F-4D97-AF65-F5344CB8AC3E}">
        <p14:creationId xmlns:p14="http://schemas.microsoft.com/office/powerpoint/2010/main" val="268383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4F29-98AB-9D85-6895-15BCBEC0A683}"/>
              </a:ext>
            </a:extLst>
          </p:cNvPr>
          <p:cNvSpPr>
            <a:spLocks noGrp="1"/>
          </p:cNvSpPr>
          <p:nvPr>
            <p:ph type="title"/>
          </p:nvPr>
        </p:nvSpPr>
        <p:spPr/>
        <p:txBody>
          <a:bodyPr>
            <a:normAutofit/>
          </a:bodyPr>
          <a:lstStyle/>
          <a:p>
            <a:r>
              <a:rPr lang="en-US" dirty="0"/>
              <a:t>Clear Versus Blurry Lights in VIIRS Day/Night (DNB) Band Imagery</a:t>
            </a:r>
          </a:p>
        </p:txBody>
      </p:sp>
      <p:pic>
        <p:nvPicPr>
          <p:cNvPr id="6" name="Picture 5">
            <a:extLst>
              <a:ext uri="{FF2B5EF4-FFF2-40B4-BE49-F238E27FC236}">
                <a16:creationId xmlns:a16="http://schemas.microsoft.com/office/drawing/2014/main" id="{0264FF5C-8F4B-4094-A0E0-1408F11644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93592" y="2146228"/>
            <a:ext cx="3124200" cy="3124200"/>
          </a:xfrm>
          <a:prstGeom prst="rect">
            <a:avLst/>
          </a:prstGeom>
        </p:spPr>
      </p:pic>
      <p:pic>
        <p:nvPicPr>
          <p:cNvPr id="8" name="Picture 7">
            <a:extLst>
              <a:ext uri="{FF2B5EF4-FFF2-40B4-BE49-F238E27FC236}">
                <a16:creationId xmlns:a16="http://schemas.microsoft.com/office/drawing/2014/main" id="{0D7320B3-0295-167D-5127-03C11091A0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70290" y="2142309"/>
            <a:ext cx="3128119" cy="3128119"/>
          </a:xfrm>
          <a:prstGeom prst="rect">
            <a:avLst/>
          </a:prstGeom>
        </p:spPr>
      </p:pic>
      <p:sp>
        <p:nvSpPr>
          <p:cNvPr id="9" name="TextBox 8">
            <a:extLst>
              <a:ext uri="{FF2B5EF4-FFF2-40B4-BE49-F238E27FC236}">
                <a16:creationId xmlns:a16="http://schemas.microsoft.com/office/drawing/2014/main" id="{A2846BA0-C4D6-9C80-0FF2-106B1857B867}"/>
              </a:ext>
            </a:extLst>
          </p:cNvPr>
          <p:cNvSpPr txBox="1"/>
          <p:nvPr/>
        </p:nvSpPr>
        <p:spPr>
          <a:xfrm>
            <a:off x="1484876" y="5384223"/>
            <a:ext cx="4908716" cy="707886"/>
          </a:xfrm>
          <a:prstGeom prst="rect">
            <a:avLst/>
          </a:prstGeom>
          <a:noFill/>
        </p:spPr>
        <p:txBody>
          <a:bodyPr wrap="none" rtlCol="0">
            <a:spAutoFit/>
          </a:bodyPr>
          <a:lstStyle/>
          <a:p>
            <a:r>
              <a:rPr lang="en-US" sz="4000" dirty="0"/>
              <a:t>DNB Mosaic 20221108</a:t>
            </a:r>
          </a:p>
        </p:txBody>
      </p:sp>
      <p:sp>
        <p:nvSpPr>
          <p:cNvPr id="10" name="TextBox 9">
            <a:extLst>
              <a:ext uri="{FF2B5EF4-FFF2-40B4-BE49-F238E27FC236}">
                <a16:creationId xmlns:a16="http://schemas.microsoft.com/office/drawing/2014/main" id="{15836B9E-DA9F-43A5-3D1E-B4AFB211027F}"/>
              </a:ext>
            </a:extLst>
          </p:cNvPr>
          <p:cNvSpPr txBox="1"/>
          <p:nvPr/>
        </p:nvSpPr>
        <p:spPr>
          <a:xfrm>
            <a:off x="6393592" y="5386549"/>
            <a:ext cx="4381969" cy="707886"/>
          </a:xfrm>
          <a:prstGeom prst="rect">
            <a:avLst/>
          </a:prstGeom>
          <a:noFill/>
        </p:spPr>
        <p:txBody>
          <a:bodyPr wrap="none" rtlCol="0">
            <a:spAutoFit/>
          </a:bodyPr>
          <a:lstStyle/>
          <a:p>
            <a:r>
              <a:rPr lang="en-US" sz="4000" dirty="0"/>
              <a:t>VNL 2022 Reference</a:t>
            </a:r>
          </a:p>
        </p:txBody>
      </p:sp>
      <p:sp>
        <p:nvSpPr>
          <p:cNvPr id="11" name="TextBox 10">
            <a:extLst>
              <a:ext uri="{FF2B5EF4-FFF2-40B4-BE49-F238E27FC236}">
                <a16:creationId xmlns:a16="http://schemas.microsoft.com/office/drawing/2014/main" id="{6D14F186-4555-6D05-A257-B145235611A3}"/>
              </a:ext>
            </a:extLst>
          </p:cNvPr>
          <p:cNvSpPr txBox="1"/>
          <p:nvPr/>
        </p:nvSpPr>
        <p:spPr>
          <a:xfrm>
            <a:off x="5006057" y="1664120"/>
            <a:ext cx="2223044" cy="369332"/>
          </a:xfrm>
          <a:prstGeom prst="rect">
            <a:avLst/>
          </a:prstGeom>
          <a:noFill/>
        </p:spPr>
        <p:txBody>
          <a:bodyPr wrap="none" rtlCol="0">
            <a:spAutoFit/>
          </a:bodyPr>
          <a:lstStyle/>
          <a:p>
            <a:r>
              <a:rPr lang="en-US" dirty="0"/>
              <a:t>Kansas City 20221108</a:t>
            </a:r>
          </a:p>
        </p:txBody>
      </p:sp>
      <p:sp>
        <p:nvSpPr>
          <p:cNvPr id="3" name="TextBox 2">
            <a:extLst>
              <a:ext uri="{FF2B5EF4-FFF2-40B4-BE49-F238E27FC236}">
                <a16:creationId xmlns:a16="http://schemas.microsoft.com/office/drawing/2014/main" id="{82E09EA5-5E0C-DC2C-757E-A952FBB8C45C}"/>
              </a:ext>
            </a:extLst>
          </p:cNvPr>
          <p:cNvSpPr txBox="1"/>
          <p:nvPr/>
        </p:nvSpPr>
        <p:spPr>
          <a:xfrm>
            <a:off x="361018" y="2142309"/>
            <a:ext cx="1907177" cy="2585323"/>
          </a:xfrm>
          <a:prstGeom prst="rect">
            <a:avLst/>
          </a:prstGeom>
          <a:noFill/>
        </p:spPr>
        <p:txBody>
          <a:bodyPr wrap="square" rtlCol="0">
            <a:spAutoFit/>
          </a:bodyPr>
          <a:lstStyle/>
          <a:p>
            <a:r>
              <a:rPr lang="en-US" dirty="0"/>
              <a:t>Use the DNB blur index from the VIIRS boat detection product to identify blurry lights relative to the corresponding annual nighttime lights.</a:t>
            </a:r>
          </a:p>
        </p:txBody>
      </p:sp>
    </p:spTree>
    <p:extLst>
      <p:ext uri="{BB962C8B-B14F-4D97-AF65-F5344CB8AC3E}">
        <p14:creationId xmlns:p14="http://schemas.microsoft.com/office/powerpoint/2010/main" val="33841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B870-AA6D-C6B5-56A3-6AE23399F076}"/>
              </a:ext>
            </a:extLst>
          </p:cNvPr>
          <p:cNvSpPr>
            <a:spLocks noGrp="1"/>
          </p:cNvSpPr>
          <p:nvPr>
            <p:ph type="title"/>
          </p:nvPr>
        </p:nvSpPr>
        <p:spPr>
          <a:xfrm>
            <a:off x="739878" y="96940"/>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A08A0422-0526-8D48-FAA3-34E8348B246A}"/>
              </a:ext>
            </a:extLst>
          </p:cNvPr>
          <p:cNvSpPr>
            <a:spLocks noGrp="1"/>
          </p:cNvSpPr>
          <p:nvPr>
            <p:ph idx="1"/>
          </p:nvPr>
        </p:nvSpPr>
        <p:spPr>
          <a:xfrm>
            <a:off x="739878" y="1422503"/>
            <a:ext cx="10515600" cy="4351338"/>
          </a:xfrm>
        </p:spPr>
        <p:txBody>
          <a:bodyPr>
            <a:normAutofit/>
          </a:bodyPr>
          <a:lstStyle/>
          <a:p>
            <a:r>
              <a:rPr lang="en-US" dirty="0"/>
              <a:t>Cold clouds can be labeled in the longwave infrared based on their low brightness temperature (or radiance), edges with high 3x3 data ranges, and lack of visibility of shorelines, terrain features and lights.</a:t>
            </a:r>
          </a:p>
          <a:p>
            <a:r>
              <a:rPr lang="en-US" dirty="0"/>
              <a:t>Warm clouds (fog) generally appear as smooth sheets in the LWIR, with no shorelines or terrain features</a:t>
            </a:r>
          </a:p>
          <a:p>
            <a:r>
              <a:rPr lang="en-US" dirty="0"/>
              <a:t>Similar results are possible in moonlit DNB data.</a:t>
            </a:r>
          </a:p>
          <a:p>
            <a:r>
              <a:rPr lang="en-US" dirty="0"/>
              <a:t>The DNB may also provide clues that clouds are or are not present:</a:t>
            </a:r>
          </a:p>
          <a:p>
            <a:pPr lvl="1"/>
            <a:r>
              <a:rPr lang="en-US" dirty="0"/>
              <a:t>Blurry lights indicate clouds</a:t>
            </a:r>
          </a:p>
          <a:p>
            <a:pPr lvl="1"/>
            <a:r>
              <a:rPr lang="en-US" dirty="0"/>
              <a:t>Sharp lights indicate clear.</a:t>
            </a:r>
          </a:p>
          <a:p>
            <a:pPr marL="0" indent="0">
              <a:buNone/>
            </a:pPr>
            <a:endParaRPr lang="en-US" dirty="0"/>
          </a:p>
          <a:p>
            <a:endParaRPr lang="en-US" dirty="0"/>
          </a:p>
        </p:txBody>
      </p:sp>
    </p:spTree>
    <p:extLst>
      <p:ext uri="{BB962C8B-B14F-4D97-AF65-F5344CB8AC3E}">
        <p14:creationId xmlns:p14="http://schemas.microsoft.com/office/powerpoint/2010/main" val="225840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587</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Development of a nighttime VIIRS cloud detection algorithm optimized for the analysis of lights and flares from space</vt:lpstr>
      <vt:lpstr>Pixels color doded as blue clear and red cloudy. Note the increase in cloud pixels starting in mid-2020.  Prior to June 24, 2020 EOG used the original NOAA cloud-mask with cloud-clearing for low cloud optical thickness pixels. After that date NOAA switched to a new cloud probability product. EOG made it’s own cloud mask from the new cloud probability grids, labeling pixels with 25% or more cloud probability as cloudy.  Even with a 100% cloud probability threshold, the  new cloud product over-detects clouds in many cloud-prone areas.  </vt:lpstr>
      <vt:lpstr>LWIR, LWIR 3x3 data range, NOAA cloud probability and DNB</vt:lpstr>
      <vt:lpstr>We propose to develop a new cloud product that is informed by the appearance of surface features in the LWIR and moonlit DNB</vt:lpstr>
      <vt:lpstr>Cloud-free coastlines stand out in 3x3 data range images in geolocated VIIRS LWIR or moonlit DNB imagery</vt:lpstr>
      <vt:lpstr>Visibility of Rivers, Lakes, Reservoirs in Geolocated VIIRS I4 and I5 Imagery</vt:lpstr>
      <vt:lpstr>Cloud-free mountains can be identified through comparison with digital topography data </vt:lpstr>
      <vt:lpstr>Clear Versus Blurry Lights in VIIRS Day/Night (DNB) Band Imagery</vt:lpstr>
      <vt:lpstr>Summary</vt:lpstr>
      <vt:lpstr>Possible modules for identifying clear versus cloudy areas within moonlit DNB and LWIR granules or aggregates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EOG Student Projects</dc:title>
  <dc:creator>Chris Elvidge</dc:creator>
  <cp:lastModifiedBy>Chris Elvidge</cp:lastModifiedBy>
  <cp:revision>14</cp:revision>
  <dcterms:created xsi:type="dcterms:W3CDTF">2023-09-05T15:01:09Z</dcterms:created>
  <dcterms:modified xsi:type="dcterms:W3CDTF">2024-01-11T05:20:10Z</dcterms:modified>
</cp:coreProperties>
</file>