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680" r:id="rId4"/>
    <p:sldId id="681" r:id="rId5"/>
    <p:sldId id="588" r:id="rId6"/>
    <p:sldId id="506" r:id="rId7"/>
    <p:sldId id="587" r:id="rId8"/>
    <p:sldId id="615" r:id="rId9"/>
    <p:sldId id="683" r:id="rId10"/>
    <p:sldId id="671" r:id="rId11"/>
    <p:sldId id="678" r:id="rId12"/>
    <p:sldId id="682" r:id="rId13"/>
    <p:sldId id="595" r:id="rId14"/>
    <p:sldId id="262" r:id="rId15"/>
    <p:sldId id="276" r:id="rId16"/>
    <p:sldId id="675" r:id="rId17"/>
    <p:sldId id="664" r:id="rId18"/>
    <p:sldId id="672" r:id="rId19"/>
    <p:sldId id="674" r:id="rId20"/>
    <p:sldId id="677" r:id="rId21"/>
    <p:sldId id="665" r:id="rId22"/>
    <p:sldId id="679" r:id="rId23"/>
    <p:sldId id="676" r:id="rId24"/>
    <p:sldId id="654"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6" autoAdjust="0"/>
    <p:restoredTop sz="94660"/>
  </p:normalViewPr>
  <p:slideViewPr>
    <p:cSldViewPr snapToGrid="0">
      <p:cViewPr varScale="1">
        <p:scale>
          <a:sx n="62" d="100"/>
          <a:sy n="62" d="100"/>
        </p:scale>
        <p:origin x="2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77834B-F524-4ED1-9762-5DFEFE025DC6}" type="datetime1">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481938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66B457-DE66-4A31-BDCF-075091312D5D}" type="datetime1">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1903749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B0C84B-02B9-4650-AEE8-A1A0CECB4402}" type="datetime1">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48239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1FC74D-EEDE-4C34-8FF2-B30B0EECBA9C}" type="datetime1">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564917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A39682-9AF9-431A-A1ED-94E0B9491FDC}" type="datetime1">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450206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AE1FD5-1B16-4DC8-B971-A1B45F956CAE}" type="datetime1">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302974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4A659-7E24-4345-8827-52649B7CA37C}" type="datetime1">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186234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482F32-D510-4811-B304-74B81E650BC2}" type="datetime1">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53691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C80AC-C82D-49B7-93D1-60D3C569F55A}" type="datetime1">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282427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7D273E-4795-43E4-8020-EF084AD819EE}" type="datetime1">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384110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91D39-77A7-43B4-84CC-239F1BA4C029}" type="datetime1">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B31E5-7008-4692-8ECE-859500F4B66D}" type="slidenum">
              <a:rPr lang="en-US" smtClean="0"/>
              <a:t>‹#›</a:t>
            </a:fld>
            <a:endParaRPr lang="en-US"/>
          </a:p>
        </p:txBody>
      </p:sp>
    </p:spTree>
    <p:extLst>
      <p:ext uri="{BB962C8B-B14F-4D97-AF65-F5344CB8AC3E}">
        <p14:creationId xmlns:p14="http://schemas.microsoft.com/office/powerpoint/2010/main" val="63395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C80A1-D7D7-44AB-B7BF-A98D5C0ADC60}" type="datetime1">
              <a:rPr lang="en-US" smtClean="0"/>
              <a:t>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B31E5-7008-4692-8ECE-859500F4B66D}" type="slidenum">
              <a:rPr lang="en-US" smtClean="0"/>
              <a:t>‹#›</a:t>
            </a:fld>
            <a:endParaRPr lang="en-US"/>
          </a:p>
        </p:txBody>
      </p:sp>
    </p:spTree>
    <p:extLst>
      <p:ext uri="{BB962C8B-B14F-4D97-AF65-F5344CB8AC3E}">
        <p14:creationId xmlns:p14="http://schemas.microsoft.com/office/powerpoint/2010/main" val="2706966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elvidge@mines.edu"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payneinstitute.mines.edu/eo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ogdata.mines.edu/products/regist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outdoor&#10;&#10;Description automatically generated">
            <a:extLst>
              <a:ext uri="{FF2B5EF4-FFF2-40B4-BE49-F238E27FC236}">
                <a16:creationId xmlns:a16="http://schemas.microsoft.com/office/drawing/2014/main" id="{49C69404-3C6C-42DF-BD8B-AC0F3F04C5D7}"/>
              </a:ext>
            </a:extLst>
          </p:cNvPr>
          <p:cNvPicPr>
            <a:picLocks noChangeAspect="1"/>
          </p:cNvPicPr>
          <p:nvPr/>
        </p:nvPicPr>
        <p:blipFill>
          <a:blip r:embed="rId2"/>
          <a:stretch>
            <a:fillRect/>
          </a:stretch>
        </p:blipFill>
        <p:spPr>
          <a:xfrm>
            <a:off x="-1394152" y="0"/>
            <a:ext cx="16216922" cy="6951225"/>
          </a:xfrm>
          <a:prstGeom prst="rect">
            <a:avLst/>
          </a:prstGeom>
        </p:spPr>
      </p:pic>
      <p:sp>
        <p:nvSpPr>
          <p:cNvPr id="2" name="Title 1"/>
          <p:cNvSpPr>
            <a:spLocks noGrp="1"/>
          </p:cNvSpPr>
          <p:nvPr>
            <p:ph type="ctrTitle"/>
          </p:nvPr>
        </p:nvSpPr>
        <p:spPr>
          <a:xfrm>
            <a:off x="788059" y="693320"/>
            <a:ext cx="10765465" cy="1275280"/>
          </a:xfrm>
        </p:spPr>
        <p:txBody>
          <a:bodyPr>
            <a:normAutofit/>
          </a:bodyPr>
          <a:lstStyle/>
          <a:p>
            <a:r>
              <a:rPr lang="en-US" dirty="0">
                <a:solidFill>
                  <a:srgbClr val="FFFF00"/>
                </a:solidFill>
                <a:cs typeface="Calibri Light"/>
              </a:rPr>
              <a:t>Nighttime Remote Sensing</a:t>
            </a:r>
            <a:endParaRPr lang="en-US" dirty="0">
              <a:solidFill>
                <a:srgbClr val="FFFF00"/>
              </a:solidFill>
            </a:endParaRPr>
          </a:p>
        </p:txBody>
      </p:sp>
      <p:sp>
        <p:nvSpPr>
          <p:cNvPr id="3" name="Subtitle 2"/>
          <p:cNvSpPr>
            <a:spLocks noGrp="1"/>
          </p:cNvSpPr>
          <p:nvPr>
            <p:ph type="subTitle" idx="1"/>
          </p:nvPr>
        </p:nvSpPr>
        <p:spPr>
          <a:xfrm>
            <a:off x="0" y="2139586"/>
            <a:ext cx="12291238" cy="3387454"/>
          </a:xfrm>
        </p:spPr>
        <p:txBody>
          <a:bodyPr vert="horz" lIns="91440" tIns="45720" rIns="91440" bIns="45720" rtlCol="0" anchor="t">
            <a:normAutofit fontScale="70000" lnSpcReduction="20000"/>
          </a:bodyPr>
          <a:lstStyle/>
          <a:p>
            <a:r>
              <a:rPr lang="en-US" sz="3400" dirty="0">
                <a:solidFill>
                  <a:srgbClr val="FFFF00"/>
                </a:solidFill>
                <a:cs typeface="Calibri"/>
              </a:rPr>
              <a:t>Chris Elvidge</a:t>
            </a:r>
          </a:p>
          <a:p>
            <a:r>
              <a:rPr lang="en-US" sz="3400" dirty="0">
                <a:solidFill>
                  <a:srgbClr val="FFFF00"/>
                </a:solidFill>
                <a:cs typeface="Calibri"/>
              </a:rPr>
              <a:t>Earth Observation Group</a:t>
            </a:r>
          </a:p>
          <a:p>
            <a:r>
              <a:rPr lang="en-US" sz="3400" dirty="0">
                <a:solidFill>
                  <a:srgbClr val="FFFF00"/>
                </a:solidFill>
                <a:cs typeface="Calibri"/>
              </a:rPr>
              <a:t>Payne Institute for Public Policy</a:t>
            </a:r>
          </a:p>
          <a:p>
            <a:r>
              <a:rPr lang="en-US" sz="3400" dirty="0">
                <a:solidFill>
                  <a:srgbClr val="FFFF00"/>
                </a:solidFill>
                <a:cs typeface="Calibri"/>
              </a:rPr>
              <a:t>Colorado School of Mines</a:t>
            </a:r>
          </a:p>
          <a:p>
            <a:r>
              <a:rPr lang="en-US" sz="3400" dirty="0">
                <a:solidFill>
                  <a:srgbClr val="FFFF00"/>
                </a:solidFill>
                <a:cs typeface="Calibri"/>
              </a:rPr>
              <a:t>Golden, Colorado</a:t>
            </a:r>
          </a:p>
          <a:p>
            <a:r>
              <a:rPr lang="en-US" sz="3400" dirty="0">
                <a:solidFill>
                  <a:srgbClr val="FFFF00"/>
                </a:solidFill>
                <a:cs typeface="Calibri"/>
                <a:hlinkClick r:id="rId3"/>
              </a:rPr>
              <a:t>celvidge@mines.edu</a:t>
            </a:r>
            <a:endParaRPr lang="en-US" sz="3400" dirty="0">
              <a:solidFill>
                <a:srgbClr val="FFFF00"/>
              </a:solidFill>
              <a:cs typeface="Calibri"/>
            </a:endParaRPr>
          </a:p>
          <a:p>
            <a:r>
              <a:rPr lang="en-US" sz="3400" dirty="0">
                <a:solidFill>
                  <a:srgbClr val="FFFF00"/>
                </a:solidFill>
                <a:cs typeface="Calibri"/>
              </a:rPr>
              <a:t>Presented at AIT</a:t>
            </a:r>
          </a:p>
          <a:p>
            <a:r>
              <a:rPr lang="en-US" sz="3400" dirty="0">
                <a:solidFill>
                  <a:srgbClr val="FFFF00"/>
                </a:solidFill>
                <a:cs typeface="Calibri"/>
              </a:rPr>
              <a:t>January 9, 2024</a:t>
            </a:r>
            <a:br>
              <a:rPr lang="en-US" dirty="0">
                <a:solidFill>
                  <a:srgbClr val="FFFFFF"/>
                </a:solidFill>
                <a:cs typeface="Calibri"/>
              </a:rPr>
            </a:br>
            <a:endParaRPr lang="en-US" dirty="0">
              <a:solidFill>
                <a:srgbClr val="FFFFFF"/>
              </a:solidFill>
              <a:cs typeface="Calibri"/>
            </a:endParaRPr>
          </a:p>
        </p:txBody>
      </p:sp>
      <p:pic>
        <p:nvPicPr>
          <p:cNvPr id="8" name="Picture 7">
            <a:extLst>
              <a:ext uri="{FF2B5EF4-FFF2-40B4-BE49-F238E27FC236}">
                <a16:creationId xmlns:a16="http://schemas.microsoft.com/office/drawing/2014/main" id="{A80C8971-CC21-35A6-5397-01086F60788F}"/>
              </a:ext>
            </a:extLst>
          </p:cNvPr>
          <p:cNvPicPr>
            <a:picLocks noChangeAspect="1"/>
          </p:cNvPicPr>
          <p:nvPr/>
        </p:nvPicPr>
        <p:blipFill>
          <a:blip r:embed="rId4"/>
          <a:stretch>
            <a:fillRect/>
          </a:stretch>
        </p:blipFill>
        <p:spPr>
          <a:xfrm>
            <a:off x="2400742" y="5157765"/>
            <a:ext cx="1622805" cy="1622805"/>
          </a:xfrm>
          <a:prstGeom prst="rect">
            <a:avLst/>
          </a:prstGeom>
        </p:spPr>
      </p:pic>
      <p:pic>
        <p:nvPicPr>
          <p:cNvPr id="10" name="Picture 9">
            <a:extLst>
              <a:ext uri="{FF2B5EF4-FFF2-40B4-BE49-F238E27FC236}">
                <a16:creationId xmlns:a16="http://schemas.microsoft.com/office/drawing/2014/main" id="{FB2EE507-230E-654A-D5D1-F9B7AB2EA0EB}"/>
              </a:ext>
            </a:extLst>
          </p:cNvPr>
          <p:cNvPicPr>
            <a:picLocks noChangeAspect="1"/>
          </p:cNvPicPr>
          <p:nvPr/>
        </p:nvPicPr>
        <p:blipFill>
          <a:blip r:embed="rId5"/>
          <a:stretch>
            <a:fillRect/>
          </a:stretch>
        </p:blipFill>
        <p:spPr>
          <a:xfrm>
            <a:off x="9931350" y="5158396"/>
            <a:ext cx="1622174" cy="1622174"/>
          </a:xfrm>
          <a:prstGeom prst="rect">
            <a:avLst/>
          </a:prstGeom>
        </p:spPr>
      </p:pic>
      <p:pic>
        <p:nvPicPr>
          <p:cNvPr id="11" name="Picture 10">
            <a:extLst>
              <a:ext uri="{FF2B5EF4-FFF2-40B4-BE49-F238E27FC236}">
                <a16:creationId xmlns:a16="http://schemas.microsoft.com/office/drawing/2014/main" id="{E899E2F2-A97D-DC4E-FBEA-DB9517836653}"/>
              </a:ext>
            </a:extLst>
          </p:cNvPr>
          <p:cNvPicPr>
            <a:picLocks noChangeAspect="1"/>
          </p:cNvPicPr>
          <p:nvPr/>
        </p:nvPicPr>
        <p:blipFill>
          <a:blip r:embed="rId6"/>
          <a:stretch>
            <a:fillRect/>
          </a:stretch>
        </p:blipFill>
        <p:spPr>
          <a:xfrm>
            <a:off x="8097557" y="5158396"/>
            <a:ext cx="1622174" cy="1622174"/>
          </a:xfrm>
          <a:prstGeom prst="rect">
            <a:avLst/>
          </a:prstGeom>
        </p:spPr>
      </p:pic>
      <p:pic>
        <p:nvPicPr>
          <p:cNvPr id="12" name="Picture 2">
            <a:extLst>
              <a:ext uri="{FF2B5EF4-FFF2-40B4-BE49-F238E27FC236}">
                <a16:creationId xmlns:a16="http://schemas.microsoft.com/office/drawing/2014/main" id="{1CC5E208-ED0F-A3FF-9E2B-5F5F75D03E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596" y="5180392"/>
            <a:ext cx="1622805" cy="162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10;&#10;Description automatically generated">
            <a:extLst>
              <a:ext uri="{FF2B5EF4-FFF2-40B4-BE49-F238E27FC236}">
                <a16:creationId xmlns:a16="http://schemas.microsoft.com/office/drawing/2014/main" id="{7E302111-985B-3767-753C-4A81E3BD9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81648"/>
            <a:ext cx="7924800"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55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81FB-3F1A-23F4-EC1D-D4154EC6AFCF}"/>
              </a:ext>
            </a:extLst>
          </p:cNvPr>
          <p:cNvSpPr>
            <a:spLocks noGrp="1"/>
          </p:cNvSpPr>
          <p:nvPr>
            <p:ph type="title"/>
          </p:nvPr>
        </p:nvSpPr>
        <p:spPr>
          <a:xfrm>
            <a:off x="7109716" y="365125"/>
            <a:ext cx="4244083" cy="5347306"/>
          </a:xfrm>
        </p:spPr>
        <p:txBody>
          <a:bodyPr>
            <a:normAutofit/>
          </a:bodyPr>
          <a:lstStyle/>
          <a:p>
            <a:r>
              <a:rPr lang="en-US" dirty="0"/>
              <a:t>At night the MWIR background collapses to a diagonal – simplifying the detection of IR emitters</a:t>
            </a:r>
          </a:p>
        </p:txBody>
      </p:sp>
      <p:pic>
        <p:nvPicPr>
          <p:cNvPr id="5" name="Picture 4" descr="A screenshot of a graph&#10;&#10;Description automatically generated">
            <a:extLst>
              <a:ext uri="{FF2B5EF4-FFF2-40B4-BE49-F238E27FC236}">
                <a16:creationId xmlns:a16="http://schemas.microsoft.com/office/drawing/2014/main" id="{868DE888-3B97-1E19-0FC5-136000E50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64" y="84256"/>
            <a:ext cx="6362025" cy="6773744"/>
          </a:xfrm>
          <a:prstGeom prst="rect">
            <a:avLst/>
          </a:prstGeom>
        </p:spPr>
      </p:pic>
    </p:spTree>
    <p:extLst>
      <p:ext uri="{BB962C8B-B14F-4D97-AF65-F5344CB8AC3E}">
        <p14:creationId xmlns:p14="http://schemas.microsoft.com/office/powerpoint/2010/main" val="2296239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1143000"/>
          </a:xfrm>
        </p:spPr>
        <p:txBody>
          <a:bodyPr>
            <a:normAutofit/>
          </a:bodyPr>
          <a:lstStyle/>
          <a:p>
            <a:r>
              <a:rPr lang="en-US" sz="4800" b="1" dirty="0"/>
              <a:t>Why Multispectral?</a:t>
            </a:r>
          </a:p>
        </p:txBody>
      </p:sp>
      <p:sp>
        <p:nvSpPr>
          <p:cNvPr id="3" name="TextBox 2"/>
          <p:cNvSpPr txBox="1"/>
          <p:nvPr/>
        </p:nvSpPr>
        <p:spPr>
          <a:xfrm>
            <a:off x="8001000" y="1524001"/>
            <a:ext cx="2362200" cy="2554545"/>
          </a:xfrm>
          <a:prstGeom prst="rect">
            <a:avLst/>
          </a:prstGeom>
          <a:noFill/>
        </p:spPr>
        <p:txBody>
          <a:bodyPr wrap="square" rtlCol="0">
            <a:spAutoFit/>
          </a:bodyPr>
          <a:lstStyle/>
          <a:p>
            <a:pPr algn="ctr" fontAlgn="base">
              <a:spcBef>
                <a:spcPct val="0"/>
              </a:spcBef>
              <a:spcAft>
                <a:spcPct val="0"/>
              </a:spcAft>
            </a:pPr>
            <a:r>
              <a:rPr lang="en-US" sz="4000" dirty="0">
                <a:solidFill>
                  <a:prstClr val="black"/>
                </a:solidFill>
                <a:latin typeface="Verdana" pitchFamily="34" charset="0"/>
              </a:rPr>
              <a:t>To get at the Planck curves!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371601"/>
            <a:ext cx="5952150" cy="4525963"/>
          </a:xfrm>
        </p:spPr>
      </p:pic>
      <p:sp>
        <p:nvSpPr>
          <p:cNvPr id="7" name="TextBox 6"/>
          <p:cNvSpPr txBox="1"/>
          <p:nvPr/>
        </p:nvSpPr>
        <p:spPr>
          <a:xfrm>
            <a:off x="2690690" y="6172200"/>
            <a:ext cx="7007046" cy="523220"/>
          </a:xfrm>
          <a:prstGeom prst="rect">
            <a:avLst/>
          </a:prstGeom>
          <a:noFill/>
        </p:spPr>
        <p:txBody>
          <a:bodyPr wrap="none" rtlCol="0">
            <a:spAutoFit/>
          </a:bodyPr>
          <a:lstStyle/>
          <a:p>
            <a:pPr algn="ctr" fontAlgn="base">
              <a:spcBef>
                <a:spcPct val="0"/>
              </a:spcBef>
              <a:spcAft>
                <a:spcPct val="0"/>
              </a:spcAft>
            </a:pPr>
            <a:r>
              <a:rPr lang="en-US" sz="2800" dirty="0">
                <a:solidFill>
                  <a:prstClr val="black"/>
                </a:solidFill>
                <a:latin typeface="Verdana" pitchFamily="34" charset="0"/>
              </a:rPr>
              <a:t>Daily files are in csv and </a:t>
            </a:r>
            <a:r>
              <a:rPr lang="en-US" sz="2800" dirty="0" err="1">
                <a:solidFill>
                  <a:prstClr val="black"/>
                </a:solidFill>
                <a:latin typeface="Verdana" pitchFamily="34" charset="0"/>
              </a:rPr>
              <a:t>kmz</a:t>
            </a:r>
            <a:r>
              <a:rPr lang="en-US" sz="2800" dirty="0">
                <a:solidFill>
                  <a:prstClr val="black"/>
                </a:solidFill>
                <a:latin typeface="Verdana" pitchFamily="34" charset="0"/>
              </a:rPr>
              <a:t> formats</a:t>
            </a:r>
          </a:p>
        </p:txBody>
      </p:sp>
      <p:sp>
        <p:nvSpPr>
          <p:cNvPr id="8" name="Slide Number Placeholder 7"/>
          <p:cNvSpPr>
            <a:spLocks noGrp="1"/>
          </p:cNvSpPr>
          <p:nvPr>
            <p:ph type="sldNum" sz="quarter" idx="12"/>
          </p:nvPr>
        </p:nvSpPr>
        <p:spPr/>
        <p:txBody>
          <a:bodyPr/>
          <a:lstStyle/>
          <a:p>
            <a:pPr fontAlgn="base">
              <a:spcBef>
                <a:spcPct val="0"/>
              </a:spcBef>
              <a:spcAft>
                <a:spcPct val="0"/>
              </a:spcAft>
            </a:pPr>
            <a:fld id="{577D4B58-6353-48F0-8371-554730C965DD}" type="slidenum">
              <a:rPr lang="en-US">
                <a:solidFill>
                  <a:prstClr val="black">
                    <a:tint val="75000"/>
                  </a:prstClr>
                </a:solidFill>
                <a:latin typeface="Verdana" pitchFamily="34" charset="0"/>
              </a:rPr>
              <a:pPr fontAlgn="base">
                <a:spcBef>
                  <a:spcPct val="0"/>
                </a:spcBef>
                <a:spcAft>
                  <a:spcPct val="0"/>
                </a:spcAft>
              </a:pPr>
              <a:t>12</a:t>
            </a:fld>
            <a:endParaRPr lang="en-US">
              <a:solidFill>
                <a:prstClr val="black">
                  <a:tint val="75000"/>
                </a:prstClr>
              </a:solidFill>
              <a:latin typeface="Verdana" pitchFamily="34" charset="0"/>
            </a:endParaRPr>
          </a:p>
        </p:txBody>
      </p:sp>
      <p:sp>
        <p:nvSpPr>
          <p:cNvPr id="4" name="TextBox 3"/>
          <p:cNvSpPr txBox="1"/>
          <p:nvPr/>
        </p:nvSpPr>
        <p:spPr>
          <a:xfrm>
            <a:off x="5030846" y="3055834"/>
            <a:ext cx="1252266" cy="307777"/>
          </a:xfrm>
          <a:prstGeom prst="rect">
            <a:avLst/>
          </a:prstGeom>
          <a:noFill/>
        </p:spPr>
        <p:txBody>
          <a:bodyPr wrap="none" rtlCol="0">
            <a:spAutoFit/>
          </a:bodyPr>
          <a:lstStyle/>
          <a:p>
            <a:pPr algn="ctr" fontAlgn="base">
              <a:spcBef>
                <a:spcPct val="0"/>
              </a:spcBef>
              <a:spcAft>
                <a:spcPct val="0"/>
              </a:spcAft>
            </a:pPr>
            <a:r>
              <a:rPr lang="en-US" sz="1400" dirty="0">
                <a:solidFill>
                  <a:prstClr val="black"/>
                </a:solidFill>
                <a:latin typeface="Verdana" pitchFamily="34" charset="0"/>
              </a:rPr>
              <a:t>Background</a:t>
            </a:r>
          </a:p>
        </p:txBody>
      </p:sp>
      <p:sp>
        <p:nvSpPr>
          <p:cNvPr id="9" name="TextBox 8"/>
          <p:cNvSpPr txBox="1"/>
          <p:nvPr/>
        </p:nvSpPr>
        <p:spPr>
          <a:xfrm>
            <a:off x="3928416" y="4532212"/>
            <a:ext cx="628698" cy="523220"/>
          </a:xfrm>
          <a:prstGeom prst="rect">
            <a:avLst/>
          </a:prstGeom>
          <a:noFill/>
        </p:spPr>
        <p:txBody>
          <a:bodyPr wrap="none" rtlCol="0">
            <a:spAutoFit/>
          </a:bodyPr>
          <a:lstStyle/>
          <a:p>
            <a:pPr algn="ctr" fontAlgn="base">
              <a:spcBef>
                <a:spcPct val="0"/>
              </a:spcBef>
              <a:spcAft>
                <a:spcPct val="0"/>
              </a:spcAft>
            </a:pPr>
            <a:r>
              <a:rPr lang="en-US" sz="1400" dirty="0">
                <a:solidFill>
                  <a:prstClr val="black"/>
                </a:solidFill>
                <a:latin typeface="Verdana" pitchFamily="34" charset="0"/>
              </a:rPr>
              <a:t>Gas </a:t>
            </a:r>
          </a:p>
          <a:p>
            <a:pPr algn="ctr" fontAlgn="base">
              <a:spcBef>
                <a:spcPct val="0"/>
              </a:spcBef>
              <a:spcAft>
                <a:spcPct val="0"/>
              </a:spcAft>
            </a:pPr>
            <a:r>
              <a:rPr lang="en-US" sz="1400" dirty="0">
                <a:solidFill>
                  <a:prstClr val="black"/>
                </a:solidFill>
                <a:latin typeface="Verdana" pitchFamily="34" charset="0"/>
              </a:rPr>
              <a:t>Flare</a:t>
            </a:r>
          </a:p>
        </p:txBody>
      </p:sp>
    </p:spTree>
    <p:extLst>
      <p:ext uri="{BB962C8B-B14F-4D97-AF65-F5344CB8AC3E}">
        <p14:creationId xmlns:p14="http://schemas.microsoft.com/office/powerpoint/2010/main" val="725997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A1BF-0EA6-974E-B225-23AB2F826BD3}"/>
              </a:ext>
            </a:extLst>
          </p:cNvPr>
          <p:cNvSpPr>
            <a:spLocks noGrp="1"/>
          </p:cNvSpPr>
          <p:nvPr>
            <p:ph type="title"/>
          </p:nvPr>
        </p:nvSpPr>
        <p:spPr/>
        <p:txBody>
          <a:bodyPr>
            <a:normAutofit fontScale="90000"/>
          </a:bodyPr>
          <a:lstStyle/>
          <a:p>
            <a:r>
              <a:rPr lang="en-US" dirty="0"/>
              <a:t>EOG’s original calibration based on national level flared plus vented reported volumes assembled by </a:t>
            </a:r>
            <a:r>
              <a:rPr lang="en-US" dirty="0" err="1"/>
              <a:t>Cedigaz</a:t>
            </a:r>
            <a:endParaRPr lang="en-US" dirty="0"/>
          </a:p>
        </p:txBody>
      </p:sp>
      <p:pic>
        <p:nvPicPr>
          <p:cNvPr id="4" name="Content Placeholder 4">
            <a:extLst>
              <a:ext uri="{FF2B5EF4-FFF2-40B4-BE49-F238E27FC236}">
                <a16:creationId xmlns:a16="http://schemas.microsoft.com/office/drawing/2014/main" id="{B82330CB-224A-9F4C-9ED5-D08094C11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79" y="1651253"/>
            <a:ext cx="6772020" cy="4939328"/>
          </a:xfrm>
          <a:prstGeom prst="rect">
            <a:avLst/>
          </a:prstGeom>
        </p:spPr>
      </p:pic>
      <p:sp>
        <p:nvSpPr>
          <p:cNvPr id="3" name="TextBox 2">
            <a:extLst>
              <a:ext uri="{FF2B5EF4-FFF2-40B4-BE49-F238E27FC236}">
                <a16:creationId xmlns:a16="http://schemas.microsoft.com/office/drawing/2014/main" id="{BB3AB3D6-1548-D325-D961-EC42A1D7AC12}"/>
              </a:ext>
            </a:extLst>
          </p:cNvPr>
          <p:cNvSpPr txBox="1"/>
          <p:nvPr/>
        </p:nvSpPr>
        <p:spPr>
          <a:xfrm>
            <a:off x="9538723" y="2702943"/>
            <a:ext cx="2012831" cy="2308324"/>
          </a:xfrm>
          <a:prstGeom prst="rect">
            <a:avLst/>
          </a:prstGeom>
          <a:noFill/>
        </p:spPr>
        <p:txBody>
          <a:bodyPr wrap="square" rtlCol="0">
            <a:spAutoFit/>
          </a:bodyPr>
          <a:lstStyle/>
          <a:p>
            <a:r>
              <a:rPr lang="en-US" sz="2400" dirty="0"/>
              <a:t>Has high error bars due to unresolvable inaccuracies in the reported data.</a:t>
            </a:r>
            <a:endParaRPr lang="en-US" dirty="0"/>
          </a:p>
        </p:txBody>
      </p:sp>
    </p:spTree>
    <p:extLst>
      <p:ext uri="{BB962C8B-B14F-4D97-AF65-F5344CB8AC3E}">
        <p14:creationId xmlns:p14="http://schemas.microsoft.com/office/powerpoint/2010/main" val="178881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A85C3F-D625-7DCB-586D-E04BE477BA5E}"/>
              </a:ext>
            </a:extLst>
          </p:cNvPr>
          <p:cNvSpPr>
            <a:spLocks noGrp="1"/>
          </p:cNvSpPr>
          <p:nvPr>
            <p:ph type="ctrTitle"/>
          </p:nvPr>
        </p:nvSpPr>
        <p:spPr>
          <a:xfrm>
            <a:off x="7795968" y="1230770"/>
            <a:ext cx="3827282" cy="4712830"/>
          </a:xfrm>
        </p:spPr>
        <p:txBody>
          <a:bodyPr>
            <a:normAutofit fontScale="90000"/>
          </a:bodyPr>
          <a:lstStyle/>
          <a:p>
            <a:r>
              <a:rPr lang="en-US" sz="5300" dirty="0"/>
              <a:t>Merged John Zink and OGCI calibration covers flow rates to near one BCM per year</a:t>
            </a:r>
            <a:br>
              <a:rPr lang="en-US" dirty="0"/>
            </a:br>
            <a:endParaRPr lang="en-US" dirty="0"/>
          </a:p>
        </p:txBody>
      </p:sp>
      <p:pic>
        <p:nvPicPr>
          <p:cNvPr id="3" name="Picture 2">
            <a:extLst>
              <a:ext uri="{FF2B5EF4-FFF2-40B4-BE49-F238E27FC236}">
                <a16:creationId xmlns:a16="http://schemas.microsoft.com/office/drawing/2014/main" id="{FA94997E-FC7F-0CF2-824A-83DB59684D63}"/>
              </a:ext>
            </a:extLst>
          </p:cNvPr>
          <p:cNvPicPr>
            <a:picLocks noChangeAspect="1"/>
          </p:cNvPicPr>
          <p:nvPr/>
        </p:nvPicPr>
        <p:blipFill>
          <a:blip r:embed="rId2"/>
          <a:stretch>
            <a:fillRect/>
          </a:stretch>
        </p:blipFill>
        <p:spPr>
          <a:xfrm>
            <a:off x="165242" y="388269"/>
            <a:ext cx="7670739" cy="5922976"/>
          </a:xfrm>
          <a:prstGeom prst="rect">
            <a:avLst/>
          </a:prstGeom>
        </p:spPr>
      </p:pic>
    </p:spTree>
    <p:extLst>
      <p:ext uri="{BB962C8B-B14F-4D97-AF65-F5344CB8AC3E}">
        <p14:creationId xmlns:p14="http://schemas.microsoft.com/office/powerpoint/2010/main" val="418048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4325-FF41-0C3B-1D54-AD435D36B1B7}"/>
              </a:ext>
            </a:extLst>
          </p:cNvPr>
          <p:cNvSpPr>
            <a:spLocks noGrp="1"/>
          </p:cNvSpPr>
          <p:nvPr>
            <p:ph type="title"/>
          </p:nvPr>
        </p:nvSpPr>
        <p:spPr>
          <a:xfrm>
            <a:off x="445212" y="654781"/>
            <a:ext cx="11746788" cy="1143000"/>
          </a:xfrm>
        </p:spPr>
        <p:txBody>
          <a:bodyPr>
            <a:normAutofit fontScale="90000"/>
          </a:bodyPr>
          <a:lstStyle/>
          <a:p>
            <a:r>
              <a:rPr lang="en-US" dirty="0"/>
              <a:t>Histogram of Global 2012-2022 VNF Temperatures</a:t>
            </a:r>
            <a:br>
              <a:rPr lang="en-US" dirty="0"/>
            </a:br>
            <a:r>
              <a:rPr lang="en-US" sz="3100" dirty="0"/>
              <a:t>There is overlap between flaring and biomass burning in the range 1300-1500 K</a:t>
            </a:r>
            <a:br>
              <a:rPr lang="en-US" dirty="0"/>
            </a:br>
            <a:r>
              <a:rPr lang="en-US" dirty="0"/>
              <a:t> </a:t>
            </a:r>
          </a:p>
        </p:txBody>
      </p:sp>
      <p:sp>
        <p:nvSpPr>
          <p:cNvPr id="3" name="Slide Number Placeholder 2">
            <a:extLst>
              <a:ext uri="{FF2B5EF4-FFF2-40B4-BE49-F238E27FC236}">
                <a16:creationId xmlns:a16="http://schemas.microsoft.com/office/drawing/2014/main" id="{C0317022-0F26-7F2C-A84E-4355F7F74C73}"/>
              </a:ext>
            </a:extLst>
          </p:cNvPr>
          <p:cNvSpPr>
            <a:spLocks noGrp="1"/>
          </p:cNvSpPr>
          <p:nvPr>
            <p:ph type="sldNum" sz="quarter" idx="12"/>
          </p:nvPr>
        </p:nvSpPr>
        <p:spPr/>
        <p:txBody>
          <a:bodyPr/>
          <a:lstStyle/>
          <a:p>
            <a:fld id="{454B31E5-7008-4692-8ECE-859500F4B66D}" type="slidenum">
              <a:rPr lang="en-US" smtClean="0"/>
              <a:t>15</a:t>
            </a:fld>
            <a:endParaRPr lang="en-US"/>
          </a:p>
        </p:txBody>
      </p:sp>
      <p:pic>
        <p:nvPicPr>
          <p:cNvPr id="5" name="Picture 4">
            <a:extLst>
              <a:ext uri="{FF2B5EF4-FFF2-40B4-BE49-F238E27FC236}">
                <a16:creationId xmlns:a16="http://schemas.microsoft.com/office/drawing/2014/main" id="{C6F12AAA-B35C-791D-A675-6049774DD333}"/>
              </a:ext>
            </a:extLst>
          </p:cNvPr>
          <p:cNvPicPr>
            <a:picLocks noChangeAspect="1"/>
          </p:cNvPicPr>
          <p:nvPr/>
        </p:nvPicPr>
        <p:blipFill>
          <a:blip r:embed="rId2"/>
          <a:stretch>
            <a:fillRect/>
          </a:stretch>
        </p:blipFill>
        <p:spPr>
          <a:xfrm>
            <a:off x="2701284" y="1690892"/>
            <a:ext cx="6867048" cy="4977035"/>
          </a:xfrm>
          <a:prstGeom prst="rect">
            <a:avLst/>
          </a:prstGeom>
        </p:spPr>
      </p:pic>
    </p:spTree>
    <p:extLst>
      <p:ext uri="{BB962C8B-B14F-4D97-AF65-F5344CB8AC3E}">
        <p14:creationId xmlns:p14="http://schemas.microsoft.com/office/powerpoint/2010/main" val="131808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34E9-585E-B6B6-8E37-759006BF5ECD}"/>
              </a:ext>
            </a:extLst>
          </p:cNvPr>
          <p:cNvSpPr>
            <a:spLocks noGrp="1"/>
          </p:cNvSpPr>
          <p:nvPr>
            <p:ph type="title"/>
          </p:nvPr>
        </p:nvSpPr>
        <p:spPr>
          <a:xfrm>
            <a:off x="149662" y="-38903"/>
            <a:ext cx="11892676" cy="1143000"/>
          </a:xfrm>
        </p:spPr>
        <p:txBody>
          <a:bodyPr>
            <a:normAutofit/>
          </a:bodyPr>
          <a:lstStyle/>
          <a:p>
            <a:r>
              <a:rPr lang="en-US" sz="3200" dirty="0"/>
              <a:t>EOG’s Multiyear IR Emitter Catalog With Temporal Profiles (2012-2024)</a:t>
            </a:r>
            <a:br>
              <a:rPr lang="en-US" sz="3200" dirty="0"/>
            </a:br>
            <a:r>
              <a:rPr lang="en-US" sz="3200" dirty="0"/>
              <a:t>https://eogmap.mines.edu/giree</a:t>
            </a:r>
          </a:p>
        </p:txBody>
      </p:sp>
      <p:sp>
        <p:nvSpPr>
          <p:cNvPr id="3" name="Slide Number Placeholder 2">
            <a:extLst>
              <a:ext uri="{FF2B5EF4-FFF2-40B4-BE49-F238E27FC236}">
                <a16:creationId xmlns:a16="http://schemas.microsoft.com/office/drawing/2014/main" id="{DF4C5397-21CE-30C8-96D2-1139C6B712C7}"/>
              </a:ext>
            </a:extLst>
          </p:cNvPr>
          <p:cNvSpPr>
            <a:spLocks noGrp="1"/>
          </p:cNvSpPr>
          <p:nvPr>
            <p:ph type="sldNum" sz="quarter" idx="12"/>
          </p:nvPr>
        </p:nvSpPr>
        <p:spPr/>
        <p:txBody>
          <a:bodyPr/>
          <a:lstStyle/>
          <a:p>
            <a:fld id="{454B31E5-7008-4692-8ECE-859500F4B66D}" type="slidenum">
              <a:rPr lang="en-US" smtClean="0"/>
              <a:t>16</a:t>
            </a:fld>
            <a:endParaRPr lang="en-US"/>
          </a:p>
        </p:txBody>
      </p:sp>
      <p:pic>
        <p:nvPicPr>
          <p:cNvPr id="5" name="Picture 4" descr="Map&#10;&#10;Description automatically generated">
            <a:extLst>
              <a:ext uri="{FF2B5EF4-FFF2-40B4-BE49-F238E27FC236}">
                <a16:creationId xmlns:a16="http://schemas.microsoft.com/office/drawing/2014/main" id="{8171687D-775E-9098-A070-5C2A2BEF2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304" y="1261989"/>
            <a:ext cx="9059141" cy="5302055"/>
          </a:xfrm>
          <a:prstGeom prst="rect">
            <a:avLst/>
          </a:prstGeom>
        </p:spPr>
      </p:pic>
    </p:spTree>
    <p:extLst>
      <p:ext uri="{BB962C8B-B14F-4D97-AF65-F5344CB8AC3E}">
        <p14:creationId xmlns:p14="http://schemas.microsoft.com/office/powerpoint/2010/main" val="114264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E077C-4C03-7401-0F73-3AC7B2E05B50}"/>
              </a:ext>
            </a:extLst>
          </p:cNvPr>
          <p:cNvPicPr>
            <a:picLocks noChangeAspect="1"/>
          </p:cNvPicPr>
          <p:nvPr/>
        </p:nvPicPr>
        <p:blipFill>
          <a:blip r:embed="rId2"/>
          <a:stretch>
            <a:fillRect/>
          </a:stretch>
        </p:blipFill>
        <p:spPr>
          <a:xfrm>
            <a:off x="0" y="-24764"/>
            <a:ext cx="8919313" cy="6858000"/>
          </a:xfrm>
          <a:prstGeom prst="rect">
            <a:avLst/>
          </a:prstGeom>
        </p:spPr>
      </p:pic>
      <p:sp>
        <p:nvSpPr>
          <p:cNvPr id="2" name="Title 1">
            <a:extLst>
              <a:ext uri="{FF2B5EF4-FFF2-40B4-BE49-F238E27FC236}">
                <a16:creationId xmlns:a16="http://schemas.microsoft.com/office/drawing/2014/main" id="{95D8845D-1F7C-7ABF-0F94-1AF8A87F50D8}"/>
              </a:ext>
            </a:extLst>
          </p:cNvPr>
          <p:cNvSpPr>
            <a:spLocks noGrp="1"/>
          </p:cNvSpPr>
          <p:nvPr>
            <p:ph type="title"/>
          </p:nvPr>
        </p:nvSpPr>
        <p:spPr>
          <a:xfrm>
            <a:off x="8621051" y="1893095"/>
            <a:ext cx="3077897" cy="2570162"/>
          </a:xfrm>
        </p:spPr>
        <p:txBody>
          <a:bodyPr>
            <a:noAutofit/>
          </a:bodyPr>
          <a:lstStyle/>
          <a:p>
            <a:r>
              <a:rPr lang="en-US" sz="3600" dirty="0"/>
              <a:t>Temporal profile for a flare in Syria has an outage from mid-2013 to later 2018. Profiles are updated once per week.</a:t>
            </a:r>
          </a:p>
        </p:txBody>
      </p:sp>
      <p:sp>
        <p:nvSpPr>
          <p:cNvPr id="4" name="Slide Number Placeholder 3">
            <a:extLst>
              <a:ext uri="{FF2B5EF4-FFF2-40B4-BE49-F238E27FC236}">
                <a16:creationId xmlns:a16="http://schemas.microsoft.com/office/drawing/2014/main" id="{E3106641-29DC-4372-ECF6-CA2FB253184A}"/>
              </a:ext>
            </a:extLst>
          </p:cNvPr>
          <p:cNvSpPr>
            <a:spLocks noGrp="1"/>
          </p:cNvSpPr>
          <p:nvPr>
            <p:ph type="sldNum" sz="quarter" idx="12"/>
          </p:nvPr>
        </p:nvSpPr>
        <p:spPr/>
        <p:txBody>
          <a:bodyPr/>
          <a:lstStyle/>
          <a:p>
            <a:fld id="{454B31E5-7008-4692-8ECE-859500F4B66D}" type="slidenum">
              <a:rPr lang="en-US" smtClean="0"/>
              <a:t>17</a:t>
            </a:fld>
            <a:endParaRPr lang="en-US"/>
          </a:p>
        </p:txBody>
      </p:sp>
    </p:spTree>
    <p:extLst>
      <p:ext uri="{BB962C8B-B14F-4D97-AF65-F5344CB8AC3E}">
        <p14:creationId xmlns:p14="http://schemas.microsoft.com/office/powerpoint/2010/main" val="297869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845D-1F7C-7ABF-0F94-1AF8A87F50D8}"/>
              </a:ext>
            </a:extLst>
          </p:cNvPr>
          <p:cNvSpPr>
            <a:spLocks noGrp="1"/>
          </p:cNvSpPr>
          <p:nvPr>
            <p:ph type="title"/>
          </p:nvPr>
        </p:nvSpPr>
        <p:spPr>
          <a:xfrm>
            <a:off x="9062720" y="274638"/>
            <a:ext cx="2519679" cy="2570162"/>
          </a:xfrm>
        </p:spPr>
        <p:txBody>
          <a:bodyPr/>
          <a:lstStyle/>
          <a:p>
            <a:r>
              <a:rPr lang="en-US" dirty="0"/>
              <a:t>Venezuela “</a:t>
            </a:r>
            <a:r>
              <a:rPr lang="en-US" dirty="0" err="1"/>
              <a:t>Gappy</a:t>
            </a:r>
            <a:r>
              <a:rPr lang="en-US" dirty="0"/>
              <a:t>”</a:t>
            </a:r>
            <a:br>
              <a:rPr lang="en-US" dirty="0"/>
            </a:br>
            <a:r>
              <a:rPr lang="en-US" dirty="0"/>
              <a:t>Flare</a:t>
            </a:r>
          </a:p>
        </p:txBody>
      </p:sp>
      <p:sp>
        <p:nvSpPr>
          <p:cNvPr id="4" name="Slide Number Placeholder 3">
            <a:extLst>
              <a:ext uri="{FF2B5EF4-FFF2-40B4-BE49-F238E27FC236}">
                <a16:creationId xmlns:a16="http://schemas.microsoft.com/office/drawing/2014/main" id="{E3106641-29DC-4372-ECF6-CA2FB253184A}"/>
              </a:ext>
            </a:extLst>
          </p:cNvPr>
          <p:cNvSpPr>
            <a:spLocks noGrp="1"/>
          </p:cNvSpPr>
          <p:nvPr>
            <p:ph type="sldNum" sz="quarter" idx="12"/>
          </p:nvPr>
        </p:nvSpPr>
        <p:spPr/>
        <p:txBody>
          <a:bodyPr/>
          <a:lstStyle/>
          <a:p>
            <a:fld id="{454B31E5-7008-4692-8ECE-859500F4B66D}" type="slidenum">
              <a:rPr lang="en-US" smtClean="0"/>
              <a:t>18</a:t>
            </a:fld>
            <a:endParaRPr lang="en-US"/>
          </a:p>
        </p:txBody>
      </p:sp>
      <p:pic>
        <p:nvPicPr>
          <p:cNvPr id="8" name="Picture 7">
            <a:extLst>
              <a:ext uri="{FF2B5EF4-FFF2-40B4-BE49-F238E27FC236}">
                <a16:creationId xmlns:a16="http://schemas.microsoft.com/office/drawing/2014/main" id="{E45EEFD7-F940-8903-3B0D-22400161DF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9653" y="0"/>
            <a:ext cx="8330620" cy="6857999"/>
          </a:xfrm>
          <a:prstGeom prst="rect">
            <a:avLst/>
          </a:prstGeom>
        </p:spPr>
      </p:pic>
    </p:spTree>
    <p:extLst>
      <p:ext uri="{BB962C8B-B14F-4D97-AF65-F5344CB8AC3E}">
        <p14:creationId xmlns:p14="http://schemas.microsoft.com/office/powerpoint/2010/main" val="58645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4434-2B99-CB85-E1FA-C94A6E2E67F0}"/>
              </a:ext>
            </a:extLst>
          </p:cNvPr>
          <p:cNvSpPr>
            <a:spLocks noGrp="1"/>
          </p:cNvSpPr>
          <p:nvPr>
            <p:ph type="title"/>
          </p:nvPr>
        </p:nvSpPr>
        <p:spPr>
          <a:xfrm>
            <a:off x="9218691" y="1473709"/>
            <a:ext cx="2907587" cy="4307636"/>
          </a:xfrm>
        </p:spPr>
        <p:txBody>
          <a:bodyPr>
            <a:normAutofit fontScale="90000"/>
          </a:bodyPr>
          <a:lstStyle/>
          <a:p>
            <a:r>
              <a:rPr lang="en-US" sz="4000" dirty="0"/>
              <a:t>Flare “</a:t>
            </a:r>
            <a:r>
              <a:rPr lang="en-US" sz="4000" dirty="0" err="1"/>
              <a:t>gappiness</a:t>
            </a:r>
            <a:r>
              <a:rPr lang="en-US" sz="4000" dirty="0"/>
              <a:t>”</a:t>
            </a:r>
            <a:br>
              <a:rPr lang="en-US" sz="4000" dirty="0"/>
            </a:br>
            <a:r>
              <a:rPr lang="en-US" sz="4000" dirty="0"/>
              <a:t>is an indicator of venting – the release of methane to the atmosphere without combustion.</a:t>
            </a:r>
          </a:p>
        </p:txBody>
      </p:sp>
      <p:sp>
        <p:nvSpPr>
          <p:cNvPr id="3" name="Slide Number Placeholder 2">
            <a:extLst>
              <a:ext uri="{FF2B5EF4-FFF2-40B4-BE49-F238E27FC236}">
                <a16:creationId xmlns:a16="http://schemas.microsoft.com/office/drawing/2014/main" id="{6448EF68-D55D-07A1-66D9-6D8360698232}"/>
              </a:ext>
            </a:extLst>
          </p:cNvPr>
          <p:cNvSpPr>
            <a:spLocks noGrp="1"/>
          </p:cNvSpPr>
          <p:nvPr>
            <p:ph type="sldNum" sz="quarter" idx="12"/>
          </p:nvPr>
        </p:nvSpPr>
        <p:spPr/>
        <p:txBody>
          <a:bodyPr/>
          <a:lstStyle/>
          <a:p>
            <a:fld id="{454B31E5-7008-4692-8ECE-859500F4B66D}" type="slidenum">
              <a:rPr lang="en-US" smtClean="0"/>
              <a:t>19</a:t>
            </a:fld>
            <a:endParaRPr lang="en-US"/>
          </a:p>
        </p:txBody>
      </p:sp>
      <p:pic>
        <p:nvPicPr>
          <p:cNvPr id="5" name="Picture 4" descr="Graphical user interface, text&#10;&#10;Description automatically generated">
            <a:extLst>
              <a:ext uri="{FF2B5EF4-FFF2-40B4-BE49-F238E27FC236}">
                <a16:creationId xmlns:a16="http://schemas.microsoft.com/office/drawing/2014/main" id="{411A93C5-35D9-DD1F-1676-B63231D62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8612" cy="6858000"/>
          </a:xfrm>
          <a:prstGeom prst="rect">
            <a:avLst/>
          </a:prstGeom>
        </p:spPr>
      </p:pic>
    </p:spTree>
    <p:extLst>
      <p:ext uri="{BB962C8B-B14F-4D97-AF65-F5344CB8AC3E}">
        <p14:creationId xmlns:p14="http://schemas.microsoft.com/office/powerpoint/2010/main" val="375882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3B47-FC73-B218-3F88-A92195560753}"/>
              </a:ext>
            </a:extLst>
          </p:cNvPr>
          <p:cNvSpPr>
            <a:spLocks noGrp="1"/>
          </p:cNvSpPr>
          <p:nvPr>
            <p:ph type="title"/>
          </p:nvPr>
        </p:nvSpPr>
        <p:spPr/>
        <p:txBody>
          <a:bodyPr/>
          <a:lstStyle/>
          <a:p>
            <a:r>
              <a:rPr lang="en-US" dirty="0"/>
              <a:t>Why observe the Earth at night?</a:t>
            </a:r>
          </a:p>
        </p:txBody>
      </p:sp>
      <p:sp>
        <p:nvSpPr>
          <p:cNvPr id="3" name="Content Placeholder 2">
            <a:extLst>
              <a:ext uri="{FF2B5EF4-FFF2-40B4-BE49-F238E27FC236}">
                <a16:creationId xmlns:a16="http://schemas.microsoft.com/office/drawing/2014/main" id="{501639BA-37F7-E0BF-F7D7-9D0C47A8E6DF}"/>
              </a:ext>
            </a:extLst>
          </p:cNvPr>
          <p:cNvSpPr>
            <a:spLocks noGrp="1"/>
          </p:cNvSpPr>
          <p:nvPr>
            <p:ph idx="1"/>
          </p:nvPr>
        </p:nvSpPr>
        <p:spPr>
          <a:xfrm>
            <a:off x="838200" y="1420184"/>
            <a:ext cx="10515600" cy="4351338"/>
          </a:xfrm>
        </p:spPr>
        <p:txBody>
          <a:bodyPr/>
          <a:lstStyle/>
          <a:p>
            <a:r>
              <a:rPr lang="en-US" dirty="0"/>
              <a:t>That when the lights are turned on outside</a:t>
            </a:r>
          </a:p>
          <a:p>
            <a:r>
              <a:rPr lang="en-US" dirty="0"/>
              <a:t>Anthropogenic radiant emissions (lights and infrared emitters) are easier to detect at night.</a:t>
            </a:r>
          </a:p>
          <a:p>
            <a:r>
              <a:rPr lang="en-US" dirty="0"/>
              <a:t>If the sensor is seeing a noise floor and emitters, the radiance of the emitters pixels can be fully attributed to the emitters inside the pixel footprint.</a:t>
            </a:r>
          </a:p>
          <a:p>
            <a:r>
              <a:rPr lang="en-US" dirty="0"/>
              <a:t>Detection of IR emitters in the </a:t>
            </a:r>
            <a:r>
              <a:rPr lang="en-US" dirty="0" err="1"/>
              <a:t>midwave</a:t>
            </a:r>
            <a:r>
              <a:rPr lang="en-US" dirty="0"/>
              <a:t> infrared (MWIR) is simplified at night</a:t>
            </a:r>
          </a:p>
        </p:txBody>
      </p:sp>
    </p:spTree>
    <p:extLst>
      <p:ext uri="{BB962C8B-B14F-4D97-AF65-F5344CB8AC3E}">
        <p14:creationId xmlns:p14="http://schemas.microsoft.com/office/powerpoint/2010/main" val="422963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D358-45C2-B48D-3899-F5A27EAE92C6}"/>
              </a:ext>
            </a:extLst>
          </p:cNvPr>
          <p:cNvSpPr>
            <a:spLocks noGrp="1"/>
          </p:cNvSpPr>
          <p:nvPr>
            <p:ph type="title"/>
          </p:nvPr>
        </p:nvSpPr>
        <p:spPr>
          <a:xfrm>
            <a:off x="7575142" y="2009819"/>
            <a:ext cx="4179147" cy="3159777"/>
          </a:xfrm>
        </p:spPr>
        <p:txBody>
          <a:bodyPr>
            <a:normAutofit fontScale="90000"/>
          </a:bodyPr>
          <a:lstStyle/>
          <a:p>
            <a:pPr algn="l"/>
            <a:r>
              <a:rPr lang="en-US" sz="2800" dirty="0"/>
              <a:t>FPSO is a “floating production storage and offloading” facility.</a:t>
            </a:r>
            <a:br>
              <a:rPr lang="en-US" sz="2800" dirty="0"/>
            </a:br>
            <a:br>
              <a:rPr lang="en-US" sz="2800" dirty="0"/>
            </a:br>
            <a:r>
              <a:rPr lang="en-US" sz="2800" dirty="0"/>
              <a:t>Exxon paid $45 GY per ton of gas flared.</a:t>
            </a:r>
            <a:br>
              <a:rPr lang="en-US" sz="2800" dirty="0"/>
            </a:br>
            <a:br>
              <a:rPr lang="en-US" sz="2800" dirty="0"/>
            </a:br>
            <a:r>
              <a:rPr lang="en-US" sz="2800" dirty="0"/>
              <a:t>The fine was $4.5 million USD. </a:t>
            </a:r>
          </a:p>
        </p:txBody>
      </p:sp>
      <p:pic>
        <p:nvPicPr>
          <p:cNvPr id="6" name="Content Placeholder 5" descr="A picture containing text&#10;&#10;Description automatically generated">
            <a:extLst>
              <a:ext uri="{FF2B5EF4-FFF2-40B4-BE49-F238E27FC236}">
                <a16:creationId xmlns:a16="http://schemas.microsoft.com/office/drawing/2014/main" id="{0BFE8387-AA57-6FB3-64D3-B18416F0F2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631" y="55176"/>
            <a:ext cx="5172474" cy="1099660"/>
          </a:xfrm>
        </p:spPr>
      </p:pic>
      <p:pic>
        <p:nvPicPr>
          <p:cNvPr id="8" name="Picture 7" descr="Graphical user interface&#10;&#10;Description automatically generated">
            <a:extLst>
              <a:ext uri="{FF2B5EF4-FFF2-40B4-BE49-F238E27FC236}">
                <a16:creationId xmlns:a16="http://schemas.microsoft.com/office/drawing/2014/main" id="{55B8B168-72E3-14BB-E33C-D938BD2C4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21" y="1093966"/>
            <a:ext cx="7426521" cy="5545555"/>
          </a:xfrm>
          <a:prstGeom prst="rect">
            <a:avLst/>
          </a:prstGeom>
        </p:spPr>
      </p:pic>
      <p:pic>
        <p:nvPicPr>
          <p:cNvPr id="10" name="Picture 9">
            <a:extLst>
              <a:ext uri="{FF2B5EF4-FFF2-40B4-BE49-F238E27FC236}">
                <a16:creationId xmlns:a16="http://schemas.microsoft.com/office/drawing/2014/main" id="{17CB631C-0FDA-CE7D-F188-EE3242C29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24" y="6496386"/>
            <a:ext cx="4860714" cy="329230"/>
          </a:xfrm>
          <a:prstGeom prst="rect">
            <a:avLst/>
          </a:prstGeom>
        </p:spPr>
      </p:pic>
      <p:sp>
        <p:nvSpPr>
          <p:cNvPr id="11" name="TextBox 10">
            <a:extLst>
              <a:ext uri="{FF2B5EF4-FFF2-40B4-BE49-F238E27FC236}">
                <a16:creationId xmlns:a16="http://schemas.microsoft.com/office/drawing/2014/main" id="{EB3A88D8-22E9-FCEF-0D5E-092E3EAD26BA}"/>
              </a:ext>
            </a:extLst>
          </p:cNvPr>
          <p:cNvSpPr txBox="1"/>
          <p:nvPr/>
        </p:nvSpPr>
        <p:spPr>
          <a:xfrm>
            <a:off x="6692054" y="218479"/>
            <a:ext cx="4813177" cy="1200329"/>
          </a:xfrm>
          <a:prstGeom prst="rect">
            <a:avLst/>
          </a:prstGeom>
          <a:noFill/>
        </p:spPr>
        <p:txBody>
          <a:bodyPr wrap="none" rtlCol="0">
            <a:spAutoFit/>
          </a:bodyPr>
          <a:lstStyle/>
          <a:p>
            <a:r>
              <a:rPr lang="en-US" sz="3600" dirty="0"/>
              <a:t>Let’s take a close look at </a:t>
            </a:r>
          </a:p>
          <a:p>
            <a:r>
              <a:rPr lang="en-US" sz="3600" dirty="0"/>
              <a:t>an interesting flare!</a:t>
            </a:r>
          </a:p>
        </p:txBody>
      </p:sp>
    </p:spTree>
    <p:extLst>
      <p:ext uri="{BB962C8B-B14F-4D97-AF65-F5344CB8AC3E}">
        <p14:creationId xmlns:p14="http://schemas.microsoft.com/office/powerpoint/2010/main" val="230173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8EB02-D4FB-3805-0B5B-EFEB4B6E017B}"/>
              </a:ext>
            </a:extLst>
          </p:cNvPr>
          <p:cNvPicPr>
            <a:picLocks noChangeAspect="1"/>
          </p:cNvPicPr>
          <p:nvPr/>
        </p:nvPicPr>
        <p:blipFill>
          <a:blip r:embed="rId2"/>
          <a:stretch>
            <a:fillRect/>
          </a:stretch>
        </p:blipFill>
        <p:spPr>
          <a:xfrm>
            <a:off x="0" y="0"/>
            <a:ext cx="8801930" cy="6858000"/>
          </a:xfrm>
          <a:prstGeom prst="rect">
            <a:avLst/>
          </a:prstGeom>
        </p:spPr>
      </p:pic>
      <p:sp>
        <p:nvSpPr>
          <p:cNvPr id="2" name="Title 1">
            <a:extLst>
              <a:ext uri="{FF2B5EF4-FFF2-40B4-BE49-F238E27FC236}">
                <a16:creationId xmlns:a16="http://schemas.microsoft.com/office/drawing/2014/main" id="{95D8845D-1F7C-7ABF-0F94-1AF8A87F50D8}"/>
              </a:ext>
            </a:extLst>
          </p:cNvPr>
          <p:cNvSpPr>
            <a:spLocks noGrp="1"/>
          </p:cNvSpPr>
          <p:nvPr>
            <p:ph type="title"/>
          </p:nvPr>
        </p:nvSpPr>
        <p:spPr>
          <a:xfrm>
            <a:off x="8432800" y="1552497"/>
            <a:ext cx="3149600" cy="2570162"/>
          </a:xfrm>
        </p:spPr>
        <p:txBody>
          <a:bodyPr>
            <a:normAutofit fontScale="90000"/>
          </a:bodyPr>
          <a:lstStyle/>
          <a:p>
            <a:r>
              <a:rPr lang="en-US" dirty="0"/>
              <a:t>Cessation of routine flaring at Exxon’s </a:t>
            </a:r>
            <a:br>
              <a:rPr lang="en-US" dirty="0"/>
            </a:br>
            <a:r>
              <a:rPr lang="en-US" dirty="0"/>
              <a:t>“Liza Destiny” FSPO. Pilot light is still detected?</a:t>
            </a:r>
          </a:p>
        </p:txBody>
      </p:sp>
      <p:sp>
        <p:nvSpPr>
          <p:cNvPr id="4" name="Slide Number Placeholder 3">
            <a:extLst>
              <a:ext uri="{FF2B5EF4-FFF2-40B4-BE49-F238E27FC236}">
                <a16:creationId xmlns:a16="http://schemas.microsoft.com/office/drawing/2014/main" id="{E3106641-29DC-4372-ECF6-CA2FB253184A}"/>
              </a:ext>
            </a:extLst>
          </p:cNvPr>
          <p:cNvSpPr>
            <a:spLocks noGrp="1"/>
          </p:cNvSpPr>
          <p:nvPr>
            <p:ph type="sldNum" sz="quarter" idx="12"/>
          </p:nvPr>
        </p:nvSpPr>
        <p:spPr/>
        <p:txBody>
          <a:bodyPr/>
          <a:lstStyle/>
          <a:p>
            <a:fld id="{454B31E5-7008-4692-8ECE-859500F4B66D}" type="slidenum">
              <a:rPr lang="en-US" smtClean="0"/>
              <a:t>21</a:t>
            </a:fld>
            <a:endParaRPr lang="en-US"/>
          </a:p>
        </p:txBody>
      </p:sp>
    </p:spTree>
    <p:extLst>
      <p:ext uri="{BB962C8B-B14F-4D97-AF65-F5344CB8AC3E}">
        <p14:creationId xmlns:p14="http://schemas.microsoft.com/office/powerpoint/2010/main" val="46789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F553-4D0F-B5F0-679D-C3F7CFE2CCEA}"/>
              </a:ext>
            </a:extLst>
          </p:cNvPr>
          <p:cNvSpPr>
            <a:spLocks noGrp="1"/>
          </p:cNvSpPr>
          <p:nvPr>
            <p:ph type="title"/>
          </p:nvPr>
        </p:nvSpPr>
        <p:spPr>
          <a:xfrm>
            <a:off x="8953928" y="1276369"/>
            <a:ext cx="2884433" cy="3619268"/>
          </a:xfrm>
        </p:spPr>
        <p:txBody>
          <a:bodyPr>
            <a:noAutofit/>
          </a:bodyPr>
          <a:lstStyle/>
          <a:p>
            <a:r>
              <a:rPr lang="en-US" sz="3200" dirty="0"/>
              <a:t>Permian VNF monthly summaries of active sites versus flared gas volume</a:t>
            </a:r>
          </a:p>
        </p:txBody>
      </p:sp>
      <p:sp>
        <p:nvSpPr>
          <p:cNvPr id="3" name="Slide Number Placeholder 2">
            <a:extLst>
              <a:ext uri="{FF2B5EF4-FFF2-40B4-BE49-F238E27FC236}">
                <a16:creationId xmlns:a16="http://schemas.microsoft.com/office/drawing/2014/main" id="{1A467CD8-2716-3725-0AEF-8B169AE5CC69}"/>
              </a:ext>
            </a:extLst>
          </p:cNvPr>
          <p:cNvSpPr>
            <a:spLocks noGrp="1"/>
          </p:cNvSpPr>
          <p:nvPr>
            <p:ph type="sldNum" sz="quarter" idx="12"/>
          </p:nvPr>
        </p:nvSpPr>
        <p:spPr/>
        <p:txBody>
          <a:bodyPr/>
          <a:lstStyle/>
          <a:p>
            <a:fld id="{454B31E5-7008-4692-8ECE-859500F4B66D}" type="slidenum">
              <a:rPr lang="en-US" smtClean="0"/>
              <a:t>22</a:t>
            </a:fld>
            <a:endParaRPr lang="en-US"/>
          </a:p>
        </p:txBody>
      </p:sp>
      <p:pic>
        <p:nvPicPr>
          <p:cNvPr id="4" name="Picture 3">
            <a:extLst>
              <a:ext uri="{FF2B5EF4-FFF2-40B4-BE49-F238E27FC236}">
                <a16:creationId xmlns:a16="http://schemas.microsoft.com/office/drawing/2014/main" id="{2C28D68E-7EEE-E348-C33F-9659943C061D}"/>
              </a:ext>
            </a:extLst>
          </p:cNvPr>
          <p:cNvPicPr>
            <a:picLocks noChangeAspect="1"/>
          </p:cNvPicPr>
          <p:nvPr/>
        </p:nvPicPr>
        <p:blipFill>
          <a:blip r:embed="rId2"/>
          <a:stretch>
            <a:fillRect/>
          </a:stretch>
        </p:blipFill>
        <p:spPr>
          <a:xfrm>
            <a:off x="353639" y="322227"/>
            <a:ext cx="8638781" cy="6261135"/>
          </a:xfrm>
          <a:prstGeom prst="rect">
            <a:avLst/>
          </a:prstGeom>
        </p:spPr>
      </p:pic>
    </p:spTree>
    <p:extLst>
      <p:ext uri="{BB962C8B-B14F-4D97-AF65-F5344CB8AC3E}">
        <p14:creationId xmlns:p14="http://schemas.microsoft.com/office/powerpoint/2010/main" val="63794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F00A-CD6B-4691-BBE8-0F2C4A83BC10}"/>
              </a:ext>
            </a:extLst>
          </p:cNvPr>
          <p:cNvSpPr>
            <a:spLocks noGrp="1"/>
          </p:cNvSpPr>
          <p:nvPr>
            <p:ph type="title"/>
          </p:nvPr>
        </p:nvSpPr>
        <p:spPr>
          <a:xfrm>
            <a:off x="609600" y="110967"/>
            <a:ext cx="10972800" cy="1143000"/>
          </a:xfrm>
        </p:spPr>
        <p:txBody>
          <a:bodyPr>
            <a:noAutofit/>
          </a:bodyPr>
          <a:lstStyle/>
          <a:p>
            <a:r>
              <a:rPr lang="en-US" sz="5200" dirty="0"/>
              <a:t>Summary</a:t>
            </a:r>
          </a:p>
        </p:txBody>
      </p:sp>
      <p:sp>
        <p:nvSpPr>
          <p:cNvPr id="3" name="Content Placeholder 2">
            <a:extLst>
              <a:ext uri="{FF2B5EF4-FFF2-40B4-BE49-F238E27FC236}">
                <a16:creationId xmlns:a16="http://schemas.microsoft.com/office/drawing/2014/main" id="{8A4D2D77-EE5B-257A-B6AC-B0AD2D649359}"/>
              </a:ext>
            </a:extLst>
          </p:cNvPr>
          <p:cNvSpPr>
            <a:spLocks noGrp="1"/>
          </p:cNvSpPr>
          <p:nvPr>
            <p:ph idx="1"/>
          </p:nvPr>
        </p:nvSpPr>
        <p:spPr>
          <a:xfrm>
            <a:off x="538480" y="1065107"/>
            <a:ext cx="11338560" cy="4525963"/>
          </a:xfrm>
        </p:spPr>
        <p:txBody>
          <a:bodyPr>
            <a:normAutofit fontScale="85000" lnSpcReduction="20000"/>
          </a:bodyPr>
          <a:lstStyle/>
          <a:p>
            <a:pPr marL="0" indent="0">
              <a:buNone/>
            </a:pPr>
            <a:endParaRPr lang="en-US" dirty="0"/>
          </a:p>
          <a:p>
            <a:r>
              <a:rPr lang="en-US" dirty="0"/>
              <a:t>EOG processes all nighttime VIIRS data (150 GB per satellite per day) from SNPP, NOAA-20 and NOAA-21 in near-real time with the </a:t>
            </a:r>
            <a:r>
              <a:rPr lang="en-US" dirty="0" err="1"/>
              <a:t>nightfire</a:t>
            </a:r>
            <a:r>
              <a:rPr lang="en-US" dirty="0"/>
              <a:t> algorithm.</a:t>
            </a:r>
          </a:p>
          <a:p>
            <a:r>
              <a:rPr lang="en-US" dirty="0"/>
              <a:t>By filtering out biomass burning, EOG distilled a decade of nightly VNF data to form a multiyear catalog of industrial infrared emitters, each with a temporal profile. The profiles are updated weekly.</a:t>
            </a:r>
          </a:p>
          <a:p>
            <a:r>
              <a:rPr lang="en-US" dirty="0"/>
              <a:t>The temporal profiles can be interpreted to identify changes in flare activity, including the cessation of routine flaring.</a:t>
            </a:r>
          </a:p>
          <a:p>
            <a:r>
              <a:rPr lang="en-US" dirty="0"/>
              <a:t>When routine flaring ceases – a pilot light may remain detectable.</a:t>
            </a:r>
          </a:p>
          <a:p>
            <a:r>
              <a:rPr lang="en-US" dirty="0"/>
              <a:t> While cities such as Las Vegas are widely regarded as the brightest places on earth at night, gas flares can be ten times brighter.</a:t>
            </a:r>
          </a:p>
        </p:txBody>
      </p:sp>
      <p:sp>
        <p:nvSpPr>
          <p:cNvPr id="4" name="Slide Number Placeholder 3">
            <a:extLst>
              <a:ext uri="{FF2B5EF4-FFF2-40B4-BE49-F238E27FC236}">
                <a16:creationId xmlns:a16="http://schemas.microsoft.com/office/drawing/2014/main" id="{1E8AC362-44EB-42E3-9DDC-59CDCE0A20D1}"/>
              </a:ext>
            </a:extLst>
          </p:cNvPr>
          <p:cNvSpPr>
            <a:spLocks noGrp="1"/>
          </p:cNvSpPr>
          <p:nvPr>
            <p:ph type="sldNum" sz="quarter" idx="12"/>
          </p:nvPr>
        </p:nvSpPr>
        <p:spPr/>
        <p:txBody>
          <a:bodyPr/>
          <a:lstStyle/>
          <a:p>
            <a:pPr fontAlgn="base">
              <a:spcBef>
                <a:spcPct val="0"/>
              </a:spcBef>
              <a:spcAft>
                <a:spcPct val="0"/>
              </a:spcAft>
            </a:pPr>
            <a:fld id="{454B31E5-7008-4692-8ECE-859500F4B66D}" type="slidenum">
              <a:rPr lang="en-US">
                <a:solidFill>
                  <a:prstClr val="black">
                    <a:tint val="75000"/>
                  </a:prstClr>
                </a:solidFill>
                <a:latin typeface="Verdana" pitchFamily="34" charset="0"/>
              </a:rPr>
              <a:pPr fontAlgn="base">
                <a:spcBef>
                  <a:spcPct val="0"/>
                </a:spcBef>
                <a:spcAft>
                  <a:spcPct val="0"/>
                </a:spcAft>
              </a:pPr>
              <a:t>23</a:t>
            </a:fld>
            <a:endParaRPr lang="en-US">
              <a:solidFill>
                <a:prstClr val="black">
                  <a:tint val="75000"/>
                </a:prstClr>
              </a:solidFill>
              <a:latin typeface="Verdana" pitchFamily="34" charset="0"/>
            </a:endParaRPr>
          </a:p>
        </p:txBody>
      </p:sp>
    </p:spTree>
    <p:extLst>
      <p:ext uri="{BB962C8B-B14F-4D97-AF65-F5344CB8AC3E}">
        <p14:creationId xmlns:p14="http://schemas.microsoft.com/office/powerpoint/2010/main" val="2243688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B5BEDD-9E25-4997-BD05-DBA6029D0FAE}"/>
              </a:ext>
            </a:extLst>
          </p:cNvPr>
          <p:cNvPicPr>
            <a:picLocks noGrp="1" noChangeAspect="1"/>
          </p:cNvPicPr>
          <p:nvPr>
            <p:ph idx="1"/>
          </p:nvPr>
        </p:nvPicPr>
        <p:blipFill>
          <a:blip r:embed="rId2"/>
          <a:stretch>
            <a:fillRect/>
          </a:stretch>
        </p:blipFill>
        <p:spPr>
          <a:xfrm>
            <a:off x="-1497" y="1443"/>
            <a:ext cx="12194994" cy="6841307"/>
          </a:xfrm>
        </p:spPr>
      </p:pic>
      <p:sp>
        <p:nvSpPr>
          <p:cNvPr id="8" name="TextBox 7">
            <a:extLst>
              <a:ext uri="{FF2B5EF4-FFF2-40B4-BE49-F238E27FC236}">
                <a16:creationId xmlns:a16="http://schemas.microsoft.com/office/drawing/2014/main" id="{0842EFF6-EC75-4028-B1E5-CA56D540B069}"/>
              </a:ext>
            </a:extLst>
          </p:cNvPr>
          <p:cNvSpPr txBox="1"/>
          <p:nvPr/>
        </p:nvSpPr>
        <p:spPr>
          <a:xfrm>
            <a:off x="3647305" y="3866668"/>
            <a:ext cx="4378805" cy="923330"/>
          </a:xfrm>
          <a:prstGeom prst="rect">
            <a:avLst/>
          </a:prstGeom>
          <a:solidFill>
            <a:srgbClr val="000000">
              <a:alpha val="3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For more information, visit</a:t>
            </a:r>
            <a:br>
              <a:rPr lang="en-US" dirty="0">
                <a:solidFill>
                  <a:schemeClr val="bg1"/>
                </a:solidFill>
                <a:cs typeface="Calibri"/>
              </a:rPr>
            </a:br>
            <a:r>
              <a:rPr lang="en-US" dirty="0">
                <a:solidFill>
                  <a:schemeClr val="bg1"/>
                </a:solidFill>
                <a:cs typeface="Calibri"/>
                <a:hlinkClick r:id="rId3">
                  <a:extLst>
                    <a:ext uri="{A12FA001-AC4F-418D-AE19-62706E023703}">
                      <ahyp:hlinkClr xmlns:ahyp="http://schemas.microsoft.com/office/drawing/2018/hyperlinkcolor" val="tx"/>
                    </a:ext>
                  </a:extLst>
                </a:hlinkClick>
              </a:rPr>
              <a:t>https://payneinstitute.mines.edu/eog/</a:t>
            </a:r>
            <a:br>
              <a:rPr lang="en-US" dirty="0">
                <a:cs typeface="Calibri"/>
              </a:rPr>
            </a:br>
            <a:r>
              <a:rPr lang="en-US" dirty="0">
                <a:solidFill>
                  <a:schemeClr val="bg1"/>
                </a:solidFill>
                <a:cs typeface="Calibri"/>
              </a:rPr>
              <a:t>or email celvidge@mines.edu</a:t>
            </a:r>
          </a:p>
        </p:txBody>
      </p:sp>
    </p:spTree>
    <p:extLst>
      <p:ext uri="{BB962C8B-B14F-4D97-AF65-F5344CB8AC3E}">
        <p14:creationId xmlns:p14="http://schemas.microsoft.com/office/powerpoint/2010/main" val="1151944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16C1-89A3-7ED3-4D9B-8212443DE3D1}"/>
              </a:ext>
            </a:extLst>
          </p:cNvPr>
          <p:cNvSpPr>
            <a:spLocks noGrp="1"/>
          </p:cNvSpPr>
          <p:nvPr>
            <p:ph type="title"/>
          </p:nvPr>
        </p:nvSpPr>
        <p:spPr/>
        <p:txBody>
          <a:bodyPr/>
          <a:lstStyle/>
          <a:p>
            <a:r>
              <a:rPr lang="en-US" dirty="0"/>
              <a:t>EOG makes three global data products from VIIRS nighttime data</a:t>
            </a:r>
          </a:p>
        </p:txBody>
      </p:sp>
      <p:sp>
        <p:nvSpPr>
          <p:cNvPr id="3" name="Content Placeholder 2">
            <a:extLst>
              <a:ext uri="{FF2B5EF4-FFF2-40B4-BE49-F238E27FC236}">
                <a16:creationId xmlns:a16="http://schemas.microsoft.com/office/drawing/2014/main" id="{216A1BED-7CB3-2CF3-7146-DB9E8341DF1E}"/>
              </a:ext>
            </a:extLst>
          </p:cNvPr>
          <p:cNvSpPr>
            <a:spLocks noGrp="1"/>
          </p:cNvSpPr>
          <p:nvPr>
            <p:ph idx="1"/>
          </p:nvPr>
        </p:nvSpPr>
        <p:spPr/>
        <p:txBody>
          <a:bodyPr/>
          <a:lstStyle/>
          <a:p>
            <a:r>
              <a:rPr lang="en-US" dirty="0"/>
              <a:t>Temporal increments are nightly, monthly, annual, and multiyear</a:t>
            </a:r>
          </a:p>
          <a:p>
            <a:r>
              <a:rPr lang="en-US" dirty="0"/>
              <a:t>VNL = VIIRS nighttime lights </a:t>
            </a:r>
          </a:p>
          <a:p>
            <a:r>
              <a:rPr lang="en-US" dirty="0"/>
              <a:t>VBD = VIIRS boat detections</a:t>
            </a:r>
          </a:p>
          <a:p>
            <a:r>
              <a:rPr lang="en-US" dirty="0"/>
              <a:t>VNF = VIIRS </a:t>
            </a:r>
            <a:r>
              <a:rPr lang="en-US" dirty="0" err="1"/>
              <a:t>nightfire</a:t>
            </a:r>
            <a:endParaRPr lang="en-US" dirty="0"/>
          </a:p>
          <a:p>
            <a:r>
              <a:rPr lang="en-US" dirty="0"/>
              <a:t>To access the data sign up for an EOG registration via </a:t>
            </a:r>
            <a:r>
              <a:rPr lang="en-US" dirty="0">
                <a:hlinkClick r:id="rId2"/>
              </a:rPr>
              <a:t>https://eogdata.mines.edu/products/register/</a:t>
            </a:r>
            <a:endParaRPr lang="en-US" dirty="0"/>
          </a:p>
          <a:p>
            <a:r>
              <a:rPr lang="en-US" dirty="0"/>
              <a:t>To access VNF data there is a license agreement at https://eogdata.mines.edu/files/vnf_license_agreement_form.pdf</a:t>
            </a:r>
          </a:p>
        </p:txBody>
      </p:sp>
    </p:spTree>
    <p:extLst>
      <p:ext uri="{BB962C8B-B14F-4D97-AF65-F5344CB8AC3E}">
        <p14:creationId xmlns:p14="http://schemas.microsoft.com/office/powerpoint/2010/main" val="42191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C689C-9B5D-4DED-B59B-EB2E18E2320A}"/>
              </a:ext>
            </a:extLst>
          </p:cNvPr>
          <p:cNvPicPr>
            <a:picLocks noChangeAspect="1"/>
          </p:cNvPicPr>
          <p:nvPr/>
        </p:nvPicPr>
        <p:blipFill>
          <a:blip r:embed="rId2"/>
          <a:stretch>
            <a:fillRect/>
          </a:stretch>
        </p:blipFill>
        <p:spPr>
          <a:xfrm>
            <a:off x="1685259" y="120944"/>
            <a:ext cx="8982739" cy="6737055"/>
          </a:xfrm>
          <a:prstGeom prst="rect">
            <a:avLst/>
          </a:prstGeom>
        </p:spPr>
      </p:pic>
    </p:spTree>
    <p:extLst>
      <p:ext uri="{BB962C8B-B14F-4D97-AF65-F5344CB8AC3E}">
        <p14:creationId xmlns:p14="http://schemas.microsoft.com/office/powerpoint/2010/main" val="235846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360" y="945752"/>
            <a:ext cx="2912603" cy="4797997"/>
          </a:xfrm>
        </p:spPr>
        <p:txBody>
          <a:bodyPr>
            <a:noAutofit/>
          </a:bodyPr>
          <a:lstStyle/>
          <a:p>
            <a:r>
              <a:rPr lang="en-US" sz="2800" b="1" dirty="0"/>
              <a:t>The VIIRS day/night band (DNB) collects low light imaging data in the visible at night to enable detection of moonlit clouds. Electric lighting, fires and flares are also detected.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691274"/>
            <a:ext cx="6118642" cy="6118642"/>
          </a:xfrm>
        </p:spPr>
      </p:pic>
      <p:sp>
        <p:nvSpPr>
          <p:cNvPr id="5" name="TextBox 4"/>
          <p:cNvSpPr txBox="1"/>
          <p:nvPr/>
        </p:nvSpPr>
        <p:spPr>
          <a:xfrm>
            <a:off x="1524000" y="5705062"/>
            <a:ext cx="3144130" cy="461665"/>
          </a:xfrm>
          <a:prstGeom prst="rect">
            <a:avLst/>
          </a:prstGeom>
          <a:noFill/>
        </p:spPr>
        <p:txBody>
          <a:bodyPr wrap="none" rtlCol="0">
            <a:spAutoFit/>
          </a:bodyPr>
          <a:lstStyle/>
          <a:p>
            <a:r>
              <a:rPr lang="en-US" sz="2400" dirty="0">
                <a:solidFill>
                  <a:srgbClr val="FFFF00"/>
                </a:solidFill>
              </a:rPr>
              <a:t>Manila, March 23, 2016</a:t>
            </a:r>
          </a:p>
        </p:txBody>
      </p:sp>
      <p:sp>
        <p:nvSpPr>
          <p:cNvPr id="3" name="TextBox 2">
            <a:extLst>
              <a:ext uri="{FF2B5EF4-FFF2-40B4-BE49-F238E27FC236}">
                <a16:creationId xmlns:a16="http://schemas.microsoft.com/office/drawing/2014/main" id="{73C973DC-7284-49A9-BAB6-1CF6A808F095}"/>
              </a:ext>
            </a:extLst>
          </p:cNvPr>
          <p:cNvSpPr txBox="1"/>
          <p:nvPr/>
        </p:nvSpPr>
        <p:spPr>
          <a:xfrm>
            <a:off x="3542178" y="48085"/>
            <a:ext cx="3877921" cy="492443"/>
          </a:xfrm>
          <a:prstGeom prst="rect">
            <a:avLst/>
          </a:prstGeom>
          <a:noFill/>
        </p:spPr>
        <p:txBody>
          <a:bodyPr wrap="none" rtlCol="0">
            <a:spAutoFit/>
          </a:bodyPr>
          <a:lstStyle/>
          <a:p>
            <a:r>
              <a:rPr lang="en-US" sz="2600" b="1" dirty="0"/>
              <a:t>Thank you meteorologists!</a:t>
            </a:r>
          </a:p>
        </p:txBody>
      </p:sp>
    </p:spTree>
    <p:extLst>
      <p:ext uri="{BB962C8B-B14F-4D97-AF65-F5344CB8AC3E}">
        <p14:creationId xmlns:p14="http://schemas.microsoft.com/office/powerpoint/2010/main" val="118643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9D6AA-2BAD-4BE5-B062-2453D969A3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1678" y="47846"/>
            <a:ext cx="4738475" cy="6858000"/>
          </a:xfrm>
          <a:prstGeom prst="rect">
            <a:avLst/>
          </a:prstGeom>
        </p:spPr>
      </p:pic>
      <p:sp>
        <p:nvSpPr>
          <p:cNvPr id="6" name="Title 5">
            <a:extLst>
              <a:ext uri="{FF2B5EF4-FFF2-40B4-BE49-F238E27FC236}">
                <a16:creationId xmlns:a16="http://schemas.microsoft.com/office/drawing/2014/main" id="{9DC8D355-DEAD-40AB-8930-1707AEE7C7AB}"/>
              </a:ext>
            </a:extLst>
          </p:cNvPr>
          <p:cNvSpPr>
            <a:spLocks noGrp="1"/>
          </p:cNvSpPr>
          <p:nvPr>
            <p:ph type="title"/>
          </p:nvPr>
        </p:nvSpPr>
        <p:spPr>
          <a:xfrm>
            <a:off x="5420782" y="2342431"/>
            <a:ext cx="6239540" cy="1623163"/>
          </a:xfrm>
        </p:spPr>
        <p:txBody>
          <a:bodyPr>
            <a:noAutofit/>
          </a:bodyPr>
          <a:lstStyle/>
          <a:p>
            <a:r>
              <a:rPr lang="en-US" sz="3600" b="1" dirty="0"/>
              <a:t>VIIRS collects low light imaging data in five spectral bands at night.  The day / night band (DNB) straddles the visible and near infrared and has a million-fold signal amplification.  Four daytime channels (two near and shortwave infrared) continue to collect at night.  With sunlight eliminated these serve as super-detectors for infrared emitters!</a:t>
            </a:r>
          </a:p>
        </p:txBody>
      </p:sp>
    </p:spTree>
    <p:extLst>
      <p:ext uri="{BB962C8B-B14F-4D97-AF65-F5344CB8AC3E}">
        <p14:creationId xmlns:p14="http://schemas.microsoft.com/office/powerpoint/2010/main" val="67467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3600" b="1" dirty="0"/>
              <a:t>For gas flares – the nighttime is the right time!</a:t>
            </a:r>
            <a:br>
              <a:rPr lang="en-US" sz="3600" b="1" dirty="0"/>
            </a:br>
            <a:r>
              <a:rPr lang="en-US" sz="3600" b="1" dirty="0"/>
              <a:t>Bakken Oil Field, North Dakota</a:t>
            </a:r>
          </a:p>
        </p:txBody>
      </p:sp>
      <p:sp>
        <p:nvSpPr>
          <p:cNvPr id="4" name="Slide Number Placeholder 3"/>
          <p:cNvSpPr>
            <a:spLocks noGrp="1"/>
          </p:cNvSpPr>
          <p:nvPr>
            <p:ph type="sldNum" sz="quarter" idx="12"/>
          </p:nvPr>
        </p:nvSpPr>
        <p:spPr/>
        <p:txBody>
          <a:bodyPr/>
          <a:lstStyle/>
          <a:p>
            <a:pPr fontAlgn="base">
              <a:spcBef>
                <a:spcPct val="0"/>
              </a:spcBef>
              <a:spcAft>
                <a:spcPct val="0"/>
              </a:spcAft>
            </a:pPr>
            <a:fld id="{454B31E5-7008-4692-8ECE-859500F4B66D}" type="slidenum">
              <a:rPr lang="en-US">
                <a:solidFill>
                  <a:prstClr val="black">
                    <a:tint val="75000"/>
                  </a:prstClr>
                </a:solidFill>
                <a:latin typeface="Verdana" pitchFamily="34" charset="0"/>
              </a:rPr>
              <a:pPr fontAlgn="base">
                <a:spcBef>
                  <a:spcPct val="0"/>
                </a:spcBef>
                <a:spcAft>
                  <a:spcPct val="0"/>
                </a:spcAft>
              </a:pPr>
              <a:t>7</a:t>
            </a:fld>
            <a:endParaRPr lang="en-US">
              <a:solidFill>
                <a:prstClr val="black">
                  <a:tint val="75000"/>
                </a:prstClr>
              </a:solidFill>
              <a:latin typeface="Verdan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981994"/>
            <a:ext cx="3810000" cy="381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981994"/>
            <a:ext cx="3810000" cy="3810000"/>
          </a:xfrm>
          <a:prstGeom prst="rect">
            <a:avLst/>
          </a:prstGeom>
        </p:spPr>
      </p:pic>
      <p:sp>
        <p:nvSpPr>
          <p:cNvPr id="7" name="TextBox 6"/>
          <p:cNvSpPr txBox="1"/>
          <p:nvPr/>
        </p:nvSpPr>
        <p:spPr>
          <a:xfrm>
            <a:off x="2023831" y="1527612"/>
            <a:ext cx="3724738" cy="338554"/>
          </a:xfrm>
          <a:prstGeom prst="rect">
            <a:avLst/>
          </a:prstGeom>
          <a:noFill/>
        </p:spPr>
        <p:txBody>
          <a:bodyPr wrap="none" rtlCol="0">
            <a:spAutoFit/>
          </a:bodyPr>
          <a:lstStyle/>
          <a:p>
            <a:pPr algn="ctr" fontAlgn="base">
              <a:spcBef>
                <a:spcPct val="0"/>
              </a:spcBef>
              <a:spcAft>
                <a:spcPct val="0"/>
              </a:spcAft>
            </a:pPr>
            <a:r>
              <a:rPr lang="en-US" sz="1600" dirty="0">
                <a:solidFill>
                  <a:prstClr val="black"/>
                </a:solidFill>
                <a:latin typeface="Verdana" pitchFamily="34" charset="0"/>
              </a:rPr>
              <a:t>Shortwave infrared (1.63 um) day</a:t>
            </a:r>
          </a:p>
        </p:txBody>
      </p:sp>
      <p:sp>
        <p:nvSpPr>
          <p:cNvPr id="8" name="TextBox 7"/>
          <p:cNvSpPr txBox="1"/>
          <p:nvPr/>
        </p:nvSpPr>
        <p:spPr>
          <a:xfrm>
            <a:off x="6172201" y="1527612"/>
            <a:ext cx="3780201" cy="338554"/>
          </a:xfrm>
          <a:prstGeom prst="rect">
            <a:avLst/>
          </a:prstGeom>
          <a:noFill/>
        </p:spPr>
        <p:txBody>
          <a:bodyPr wrap="none" rtlCol="0">
            <a:spAutoFit/>
          </a:bodyPr>
          <a:lstStyle/>
          <a:p>
            <a:pPr algn="ctr" fontAlgn="base">
              <a:spcBef>
                <a:spcPct val="0"/>
              </a:spcBef>
              <a:spcAft>
                <a:spcPct val="0"/>
              </a:spcAft>
            </a:pPr>
            <a:r>
              <a:rPr lang="en-US" sz="1600" dirty="0">
                <a:solidFill>
                  <a:prstClr val="black"/>
                </a:solidFill>
                <a:latin typeface="Verdana" pitchFamily="34" charset="0"/>
              </a:rPr>
              <a:t>Same band, same area, next night</a:t>
            </a:r>
          </a:p>
        </p:txBody>
      </p:sp>
      <p:sp>
        <p:nvSpPr>
          <p:cNvPr id="3" name="TextBox 2"/>
          <p:cNvSpPr txBox="1"/>
          <p:nvPr/>
        </p:nvSpPr>
        <p:spPr>
          <a:xfrm>
            <a:off x="2383702" y="5911499"/>
            <a:ext cx="7424597" cy="646331"/>
          </a:xfrm>
          <a:prstGeom prst="rect">
            <a:avLst/>
          </a:prstGeom>
          <a:noFill/>
        </p:spPr>
        <p:txBody>
          <a:bodyPr wrap="none" rtlCol="0">
            <a:spAutoFit/>
          </a:bodyPr>
          <a:lstStyle/>
          <a:p>
            <a:pPr algn="ctr" fontAlgn="base">
              <a:spcBef>
                <a:spcPct val="0"/>
              </a:spcBef>
              <a:spcAft>
                <a:spcPct val="0"/>
              </a:spcAft>
            </a:pPr>
            <a:r>
              <a:rPr lang="en-US" dirty="0">
                <a:solidFill>
                  <a:prstClr val="black"/>
                </a:solidFill>
                <a:latin typeface="Verdana" pitchFamily="34" charset="0"/>
              </a:rPr>
              <a:t>Gas flare peak radiant emissions are near 1.63 micrometers.  </a:t>
            </a:r>
          </a:p>
          <a:p>
            <a:pPr algn="ctr" fontAlgn="base">
              <a:spcBef>
                <a:spcPct val="0"/>
              </a:spcBef>
              <a:spcAft>
                <a:spcPct val="0"/>
              </a:spcAft>
            </a:pPr>
            <a:r>
              <a:rPr lang="en-US" dirty="0">
                <a:solidFill>
                  <a:prstClr val="black"/>
                </a:solidFill>
                <a:latin typeface="Verdana" pitchFamily="34" charset="0"/>
              </a:rPr>
              <a:t>The flare radiance is lost during the day due to sunlight.</a:t>
            </a:r>
          </a:p>
        </p:txBody>
      </p:sp>
    </p:spTree>
    <p:extLst>
      <p:ext uri="{BB962C8B-B14F-4D97-AF65-F5344CB8AC3E}">
        <p14:creationId xmlns:p14="http://schemas.microsoft.com/office/powerpoint/2010/main" val="186027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0922-2B55-9FFA-DD01-BC5AA5DD375A}"/>
              </a:ext>
            </a:extLst>
          </p:cNvPr>
          <p:cNvSpPr>
            <a:spLocks noGrp="1"/>
          </p:cNvSpPr>
          <p:nvPr>
            <p:ph type="title"/>
          </p:nvPr>
        </p:nvSpPr>
        <p:spPr>
          <a:xfrm>
            <a:off x="838200" y="0"/>
            <a:ext cx="10515600" cy="1325563"/>
          </a:xfrm>
        </p:spPr>
        <p:txBody>
          <a:bodyPr/>
          <a:lstStyle/>
          <a:p>
            <a:r>
              <a:rPr lang="en-US" dirty="0"/>
              <a:t>The </a:t>
            </a:r>
            <a:r>
              <a:rPr lang="en-US" dirty="0" err="1"/>
              <a:t>midwave</a:t>
            </a:r>
            <a:r>
              <a:rPr lang="en-US" dirty="0"/>
              <a:t> infrared is complicated</a:t>
            </a:r>
          </a:p>
        </p:txBody>
      </p:sp>
      <p:pic>
        <p:nvPicPr>
          <p:cNvPr id="4" name="Picture 3" descr="A graph of a solar system&#10;&#10;Description automatically generated with medium confidence">
            <a:extLst>
              <a:ext uri="{FF2B5EF4-FFF2-40B4-BE49-F238E27FC236}">
                <a16:creationId xmlns:a16="http://schemas.microsoft.com/office/drawing/2014/main" id="{67EF3161-9215-E78D-DEE8-CB9A52A18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378" y="1126100"/>
            <a:ext cx="6814117" cy="4637702"/>
          </a:xfrm>
          <a:prstGeom prst="rect">
            <a:avLst/>
          </a:prstGeom>
        </p:spPr>
      </p:pic>
    </p:spTree>
    <p:extLst>
      <p:ext uri="{BB962C8B-B14F-4D97-AF65-F5344CB8AC3E}">
        <p14:creationId xmlns:p14="http://schemas.microsoft.com/office/powerpoint/2010/main" val="133946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4056-3D89-8291-A2BA-6321E97A500F}"/>
              </a:ext>
            </a:extLst>
          </p:cNvPr>
          <p:cNvSpPr>
            <a:spLocks noGrp="1"/>
          </p:cNvSpPr>
          <p:nvPr>
            <p:ph type="title"/>
          </p:nvPr>
        </p:nvSpPr>
        <p:spPr>
          <a:xfrm>
            <a:off x="838199" y="365125"/>
            <a:ext cx="10939491" cy="1325563"/>
          </a:xfrm>
        </p:spPr>
        <p:txBody>
          <a:bodyPr>
            <a:normAutofit fontScale="90000"/>
          </a:bodyPr>
          <a:lstStyle/>
          <a:p>
            <a:r>
              <a:rPr lang="en-US" sz="3200" dirty="0"/>
              <a:t>The nighttime SWIR bands are vital for flare detection because they cover the peak in radiant emissions. Here is an example of simultaneously acquired nighttime M10 and M16 collected on the Eagle Ford basin in Texas.</a:t>
            </a:r>
          </a:p>
        </p:txBody>
      </p:sp>
      <p:pic>
        <p:nvPicPr>
          <p:cNvPr id="4" name="Picture 3" descr="A picture containing ground, outdoor, field&#10;&#10;Description automatically generated">
            <a:extLst>
              <a:ext uri="{FF2B5EF4-FFF2-40B4-BE49-F238E27FC236}">
                <a16:creationId xmlns:a16="http://schemas.microsoft.com/office/drawing/2014/main" id="{98688014-0E54-F9F3-3E5A-A0DE70A03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411" y="1895509"/>
            <a:ext cx="4689283" cy="4508926"/>
          </a:xfrm>
          <a:prstGeom prst="rect">
            <a:avLst/>
          </a:prstGeom>
        </p:spPr>
      </p:pic>
      <p:pic>
        <p:nvPicPr>
          <p:cNvPr id="6" name="Picture 5" descr="A picture containing nature, wave&#10;&#10;Description automatically generated">
            <a:extLst>
              <a:ext uri="{FF2B5EF4-FFF2-40B4-BE49-F238E27FC236}">
                <a16:creationId xmlns:a16="http://schemas.microsoft.com/office/drawing/2014/main" id="{4A961DEE-87A8-79D1-D804-5AE809096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605" y="1895509"/>
            <a:ext cx="4675632" cy="4495800"/>
          </a:xfrm>
          <a:prstGeom prst="rect">
            <a:avLst/>
          </a:prstGeom>
        </p:spPr>
      </p:pic>
      <p:sp>
        <p:nvSpPr>
          <p:cNvPr id="3" name="TextBox 2">
            <a:extLst>
              <a:ext uri="{FF2B5EF4-FFF2-40B4-BE49-F238E27FC236}">
                <a16:creationId xmlns:a16="http://schemas.microsoft.com/office/drawing/2014/main" id="{7168AEFF-14A1-542D-021F-ECDA52A7E8A2}"/>
              </a:ext>
            </a:extLst>
          </p:cNvPr>
          <p:cNvSpPr txBox="1"/>
          <p:nvPr/>
        </p:nvSpPr>
        <p:spPr>
          <a:xfrm>
            <a:off x="1417835" y="2025339"/>
            <a:ext cx="857927" cy="523220"/>
          </a:xfrm>
          <a:prstGeom prst="rect">
            <a:avLst/>
          </a:prstGeom>
          <a:noFill/>
        </p:spPr>
        <p:txBody>
          <a:bodyPr wrap="none" rtlCol="0">
            <a:spAutoFit/>
          </a:bodyPr>
          <a:lstStyle/>
          <a:p>
            <a:r>
              <a:rPr lang="en-US" sz="2800" dirty="0">
                <a:solidFill>
                  <a:srgbClr val="FFFF00"/>
                </a:solidFill>
              </a:rPr>
              <a:t>M10</a:t>
            </a:r>
          </a:p>
        </p:txBody>
      </p:sp>
      <p:sp>
        <p:nvSpPr>
          <p:cNvPr id="5" name="TextBox 4">
            <a:extLst>
              <a:ext uri="{FF2B5EF4-FFF2-40B4-BE49-F238E27FC236}">
                <a16:creationId xmlns:a16="http://schemas.microsoft.com/office/drawing/2014/main" id="{F9C96735-B991-6D86-91F9-A961DE103FDD}"/>
              </a:ext>
            </a:extLst>
          </p:cNvPr>
          <p:cNvSpPr txBox="1"/>
          <p:nvPr/>
        </p:nvSpPr>
        <p:spPr>
          <a:xfrm>
            <a:off x="6727861" y="1970925"/>
            <a:ext cx="857927" cy="523220"/>
          </a:xfrm>
          <a:prstGeom prst="rect">
            <a:avLst/>
          </a:prstGeom>
          <a:noFill/>
        </p:spPr>
        <p:txBody>
          <a:bodyPr wrap="none" rtlCol="0">
            <a:spAutoFit/>
          </a:bodyPr>
          <a:lstStyle/>
          <a:p>
            <a:r>
              <a:rPr lang="en-US" sz="2800" dirty="0">
                <a:solidFill>
                  <a:srgbClr val="FFFF00"/>
                </a:solidFill>
              </a:rPr>
              <a:t>M16</a:t>
            </a:r>
          </a:p>
        </p:txBody>
      </p:sp>
    </p:spTree>
    <p:extLst>
      <p:ext uri="{BB962C8B-B14F-4D97-AF65-F5344CB8AC3E}">
        <p14:creationId xmlns:p14="http://schemas.microsoft.com/office/powerpoint/2010/main" val="3102602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3352</TotalTime>
  <Words>809</Words>
  <Application>Microsoft Office PowerPoint</Application>
  <PresentationFormat>Widescreen</PresentationFormat>
  <Paragraphs>72</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Verdana</vt:lpstr>
      <vt:lpstr>office theme</vt:lpstr>
      <vt:lpstr>1_Office Theme</vt:lpstr>
      <vt:lpstr>Nighttime Remote Sensing</vt:lpstr>
      <vt:lpstr>Why observe the Earth at night?</vt:lpstr>
      <vt:lpstr>EOG makes three global data products from VIIRS nighttime data</vt:lpstr>
      <vt:lpstr>PowerPoint Presentation</vt:lpstr>
      <vt:lpstr>The VIIRS day/night band (DNB) collects low light imaging data in the visible at night to enable detection of moonlit clouds. Electric lighting, fires and flares are also detected.</vt:lpstr>
      <vt:lpstr>VIIRS collects low light imaging data in five spectral bands at night.  The day / night band (DNB) straddles the visible and near infrared and has a million-fold signal amplification.  Four daytime channels (two near and shortwave infrared) continue to collect at night.  With sunlight eliminated these serve as super-detectors for infrared emitters!</vt:lpstr>
      <vt:lpstr>For gas flares – the nighttime is the right time! Bakken Oil Field, North Dakota</vt:lpstr>
      <vt:lpstr>The midwave infrared is complicated</vt:lpstr>
      <vt:lpstr>The nighttime SWIR bands are vital for flare detection because they cover the peak in radiant emissions. Here is an example of simultaneously acquired nighttime M10 and M16 collected on the Eagle Ford basin in Texas.</vt:lpstr>
      <vt:lpstr>PowerPoint Presentation</vt:lpstr>
      <vt:lpstr>At night the MWIR background collapses to a diagonal – simplifying the detection of IR emitters</vt:lpstr>
      <vt:lpstr>Why Multispectral?</vt:lpstr>
      <vt:lpstr>EOG’s original calibration based on national level flared plus vented reported volumes assembled by Cedigaz</vt:lpstr>
      <vt:lpstr>Merged John Zink and OGCI calibration covers flow rates to near one BCM per year </vt:lpstr>
      <vt:lpstr>Histogram of Global 2012-2022 VNF Temperatures There is overlap between flaring and biomass burning in the range 1300-1500 K  </vt:lpstr>
      <vt:lpstr>EOG’s Multiyear IR Emitter Catalog With Temporal Profiles (2012-2024) https://eogmap.mines.edu/giree</vt:lpstr>
      <vt:lpstr>Temporal profile for a flare in Syria has an outage from mid-2013 to later 2018. Profiles are updated once per week.</vt:lpstr>
      <vt:lpstr>Venezuela “Gappy” Flare</vt:lpstr>
      <vt:lpstr>Flare “gappiness” is an indicator of venting – the release of methane to the atmosphere without combustion.</vt:lpstr>
      <vt:lpstr>FPSO is a “floating production storage and offloading” facility.  Exxon paid $45 GY per ton of gas flared.  The fine was $4.5 million USD. </vt:lpstr>
      <vt:lpstr>Cessation of routine flaring at Exxon’s  “Liza Destiny” FSPO. Pilot light is still detected?</vt:lpstr>
      <vt:lpstr>Permian VNF monthly summaries of active sites versus flared gas volume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13035</dc:creator>
  <cp:lastModifiedBy>Chris Elvidge</cp:lastModifiedBy>
  <cp:revision>35</cp:revision>
  <dcterms:created xsi:type="dcterms:W3CDTF">2022-03-02T16:58:11Z</dcterms:created>
  <dcterms:modified xsi:type="dcterms:W3CDTF">2024-01-09T01:21:33Z</dcterms:modified>
</cp:coreProperties>
</file>