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587" r:id="rId4"/>
    <p:sldId id="672" r:id="rId5"/>
    <p:sldId id="673" r:id="rId6"/>
    <p:sldId id="676" r:id="rId7"/>
    <p:sldId id="677" r:id="rId8"/>
    <p:sldId id="649" r:id="rId9"/>
    <p:sldId id="662" r:id="rId10"/>
    <p:sldId id="663" r:id="rId11"/>
    <p:sldId id="666" r:id="rId12"/>
    <p:sldId id="665" r:id="rId13"/>
    <p:sldId id="667" r:id="rId14"/>
    <p:sldId id="650" r:id="rId15"/>
    <p:sldId id="670" r:id="rId16"/>
    <p:sldId id="671" r:id="rId17"/>
    <p:sldId id="668" r:id="rId18"/>
    <p:sldId id="669" r:id="rId19"/>
    <p:sldId id="678" r:id="rId20"/>
    <p:sldId id="674" r:id="rId21"/>
    <p:sldId id="675" r:id="rId22"/>
    <p:sldId id="658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834B-F524-4ED1-9762-5DFEFE025DC6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38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457-DE66-4A31-BDCF-075091312D5D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49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C84B-02B9-4650-AEE8-A1A0CECB4402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C74D-EEDE-4C34-8FF2-B30B0EECBA9C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39682-9AF9-431A-A1ED-94E0B9491FDC}" type="datetime1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06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1FD5-1B16-4DC8-B971-A1B45F956CAE}" type="datetime1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4A659-7E24-4345-8827-52649B7CA37C}" type="datetime1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4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2F32-D510-4811-B304-74B81E650BC2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80AC-C82D-49B7-93D1-60D3C569F55A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273E-4795-43E4-8020-EF084AD819EE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5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1D39-77A7-43B4-84CC-239F1BA4C029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C80A1-D7D7-44AB-B7BF-A98D5C0ADC60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yneinstitute.mines.edu/eog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49C69404-3C6C-42DF-BD8B-AC0F3F04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152" y="0"/>
            <a:ext cx="16216922" cy="6951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905" y="1999916"/>
            <a:ext cx="10765465" cy="12752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cs typeface="Calibri Light"/>
              </a:rPr>
              <a:t>VIIRS </a:t>
            </a:r>
            <a:r>
              <a:rPr lang="en-US" dirty="0" err="1">
                <a:solidFill>
                  <a:srgbClr val="FFFF00"/>
                </a:solidFill>
                <a:cs typeface="Calibri Light"/>
              </a:rPr>
              <a:t>Nightfire</a:t>
            </a:r>
            <a:r>
              <a:rPr lang="en-US" dirty="0">
                <a:solidFill>
                  <a:srgbClr val="FFFF00"/>
                </a:solidFill>
                <a:cs typeface="Calibri Light"/>
              </a:rPr>
              <a:t> – Flaming and Non-Flaming Combustion From Space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9238" y="3662885"/>
            <a:ext cx="12291238" cy="299228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Christopher D. Elvidge, Mikhail </a:t>
            </a:r>
            <a:r>
              <a:rPr lang="en-US" sz="3400" dirty="0" err="1">
                <a:solidFill>
                  <a:srgbClr val="FFFF00"/>
                </a:solidFill>
                <a:cs typeface="Calibri"/>
              </a:rPr>
              <a:t>Zhizhin</a:t>
            </a:r>
            <a:r>
              <a:rPr lang="en-US" sz="3400" dirty="0">
                <a:solidFill>
                  <a:srgbClr val="FFFF00"/>
                </a:solidFill>
                <a:cs typeface="Calibri"/>
              </a:rPr>
              <a:t>, Tilottama Ghosh, Tamara Sparks, Stephen </a:t>
            </a:r>
            <a:r>
              <a:rPr lang="en-US" sz="3400" dirty="0" err="1">
                <a:solidFill>
                  <a:srgbClr val="FFFF00"/>
                </a:solidFill>
                <a:cs typeface="Calibri"/>
              </a:rPr>
              <a:t>Pon</a:t>
            </a:r>
            <a:endParaRPr lang="en-US" sz="3400" dirty="0">
              <a:solidFill>
                <a:srgbClr val="FFFF00"/>
              </a:solidFill>
              <a:cs typeface="Calibri"/>
            </a:endParaRP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Earth Observation Group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Payne Institute for Public Policy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Colorado School of Mines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Golden, Colorado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celvidge@mines.edu</a:t>
            </a:r>
          </a:p>
          <a:p>
            <a:r>
              <a:rPr lang="en-US" sz="3400">
                <a:solidFill>
                  <a:srgbClr val="FFFF00"/>
                </a:solidFill>
                <a:cs typeface="Calibri"/>
              </a:rPr>
              <a:t>February 2, 2024</a:t>
            </a:r>
            <a:br>
              <a:rPr lang="en-US" dirty="0">
                <a:solidFill>
                  <a:srgbClr val="FFFFFF"/>
                </a:solidFill>
                <a:cs typeface="Calibri"/>
              </a:rPr>
            </a:br>
            <a:endParaRPr lang="en-US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C8971-CC21-35A6-5397-01086F60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742" y="5157765"/>
            <a:ext cx="1622805" cy="162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EE507-230E-654A-D5D1-F9B7AB2EA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350" y="5158396"/>
            <a:ext cx="1622174" cy="1622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99E2F2-A97D-DC4E-FBEA-DB9517836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557" y="5158396"/>
            <a:ext cx="1622174" cy="162217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CC5E208-ED0F-A3FF-9E2B-5F5F75D0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6" y="5180392"/>
            <a:ext cx="1622805" cy="16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E91DE9C-2720-EC3B-5EE3-AF6D67F0D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3" y="148487"/>
            <a:ext cx="5553331" cy="9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7781C-DDAE-61BD-A52C-C4E0401D9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7DD9-064F-D058-6D13-48194C60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523" y="768546"/>
            <a:ext cx="2225040" cy="4086918"/>
          </a:xfrm>
        </p:spPr>
        <p:txBody>
          <a:bodyPr>
            <a:noAutofit/>
          </a:bodyPr>
          <a:lstStyle/>
          <a:p>
            <a:r>
              <a:rPr lang="en-US" sz="3200" dirty="0"/>
              <a:t>Examples of SWIR only, LWIR only and both, implying two combustion phases.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4B102-104D-3B0D-C10A-398101D3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44E98-4A6D-AF1B-D55C-53F08BC7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7" y="136524"/>
            <a:ext cx="9713961" cy="60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2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59A0-AC1F-8AFA-7D0B-64A3C16C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36" y="23870"/>
            <a:ext cx="1176832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Rudiments of the Flaming-Subtractive Algorithm in 2015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896FA0-48ED-B131-4147-30BC569D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415BB-C6E2-DA6C-AF11-641087F4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52" y="1166870"/>
            <a:ext cx="9963321" cy="54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8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F884E4-393B-CC7D-09E4-BCD116C86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3" y="136524"/>
            <a:ext cx="10036571" cy="6071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5EC297-FF0A-902C-BFA2-18907CA4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176" y="0"/>
            <a:ext cx="3063240" cy="5211762"/>
          </a:xfrm>
        </p:spPr>
        <p:txBody>
          <a:bodyPr>
            <a:normAutofit/>
          </a:bodyPr>
          <a:lstStyle/>
          <a:p>
            <a:r>
              <a:rPr lang="en-US" sz="3600" dirty="0"/>
              <a:t>Flaming subtractive method applied to VIIRS.</a:t>
            </a:r>
            <a:br>
              <a:rPr lang="en-US" sz="3600" dirty="0"/>
            </a:br>
            <a:r>
              <a:rPr lang="en-US" sz="3600" dirty="0"/>
              <a:t>Book editor was Krishna!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DDADA-4DEE-2DF1-A306-E13B864D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CD19-BFBC-4336-A29B-657E76BC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laws used by VIIRS </a:t>
            </a:r>
            <a:r>
              <a:rPr lang="en-US" dirty="0" err="1"/>
              <a:t>Nightfire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291F-232F-42EC-B611-04084C9E5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 is calculated based on the wavelength of peak radiant emissions using </a:t>
            </a:r>
            <a:r>
              <a:rPr lang="en-US" b="1" dirty="0"/>
              <a:t>Wien’s Displacement Law</a:t>
            </a:r>
            <a:r>
              <a:rPr lang="en-US" dirty="0"/>
              <a:t>.</a:t>
            </a:r>
          </a:p>
          <a:p>
            <a:r>
              <a:rPr lang="en-US" dirty="0"/>
              <a:t>Source area is calculated based on the ratio of the observed Planck curve amplitude versus the Planck for an object at that temperature filling the field of view (</a:t>
            </a:r>
            <a:r>
              <a:rPr lang="en-US" b="1" dirty="0"/>
              <a:t>Planck’s Law</a:t>
            </a:r>
            <a:r>
              <a:rPr lang="en-US" dirty="0"/>
              <a:t>).</a:t>
            </a:r>
          </a:p>
          <a:p>
            <a:r>
              <a:rPr lang="en-US" dirty="0"/>
              <a:t>Heat output (radiant heat) is calculated with temperature and source area via the </a:t>
            </a:r>
            <a:r>
              <a:rPr lang="en-US" b="1" dirty="0"/>
              <a:t>Stefan-Boltzmann Law</a:t>
            </a:r>
            <a:r>
              <a:rPr lang="en-US" dirty="0"/>
              <a:t>.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ED26B-2130-462D-8307-D3354BD0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8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DFEE27-D76D-CC1D-A6A4-A37AB71C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2" y="136524"/>
            <a:ext cx="11094396" cy="6446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35E05-1F7C-411B-4434-21BC4F91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040" y="293244"/>
            <a:ext cx="6649600" cy="895794"/>
          </a:xfrm>
        </p:spPr>
        <p:txBody>
          <a:bodyPr>
            <a:normAutofit/>
          </a:bodyPr>
          <a:lstStyle/>
          <a:p>
            <a:r>
              <a:rPr lang="en-US" sz="1800" dirty="0"/>
              <a:t>Fire 2021, 4, 83. https://doi.org/10.3390/fire4040083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58E2B3-C806-93E8-6479-8241F617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7AB3-58C2-3E80-4A39-00131CC8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" y="275266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VNF v.4 nightly global processing started </a:t>
            </a:r>
            <a:br>
              <a:rPr lang="en-US" dirty="0"/>
            </a:br>
            <a:r>
              <a:rPr lang="en-US" dirty="0"/>
              <a:t>September 1, 2023 – eight years after the nighttime Landsat paper.  VNF v.4 has atmospheric correction and tests VNF detections having SWIR and MWIR detection for the presence of secondary emitters. This testing has a ~50% success in identifying secondary emitters.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7864-D14A-07C2-186F-965ADB5F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8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DD0E-B86C-E371-0E6A-4DC06B0B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0040" y="483362"/>
            <a:ext cx="12149328" cy="3651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VNF v.3 biomass burning in Kalimantan, Indonesia September 1, 2023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F16E1-6B28-90E9-0C10-4E04A506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81C84-202B-59CF-C199-05457605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7" y="946464"/>
            <a:ext cx="10574513" cy="55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8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3F41A-B2B9-E4E2-9227-4D9E8563D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F12B-01D9-481A-3153-159C30ED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296" y="274638"/>
            <a:ext cx="2356104" cy="3858450"/>
          </a:xfrm>
        </p:spPr>
        <p:txBody>
          <a:bodyPr>
            <a:normAutofit/>
          </a:bodyPr>
          <a:lstStyle/>
          <a:p>
            <a:r>
              <a:rPr lang="en-US" sz="3200" dirty="0"/>
              <a:t>VNF v.4 primary and secondary emitters in Kalimantan, Indonesia</a:t>
            </a:r>
            <a:br>
              <a:rPr lang="en-US" sz="3200" dirty="0"/>
            </a:br>
            <a:r>
              <a:rPr lang="en-US" sz="3200" dirty="0"/>
              <a:t>20230901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6EFA3-5F09-E180-1B83-65C33982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F4CF2-33AC-E872-083C-5F4BEFA7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1" y="149878"/>
            <a:ext cx="8919110" cy="54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7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2BCC-5069-FEF3-3884-7D0A13D0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76" y="311214"/>
            <a:ext cx="5496052" cy="4279074"/>
          </a:xfrm>
        </p:spPr>
        <p:txBody>
          <a:bodyPr>
            <a:normAutofit/>
          </a:bodyPr>
          <a:lstStyle/>
          <a:p>
            <a:r>
              <a:rPr lang="en-US" sz="3600" b="1" dirty="0"/>
              <a:t>EOG has a web-map service tracking 20,000+ industrial emitters. The Global Infrared Emitter Explorer (https://eogmap.mines.edu/giree)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4F609B-7642-B515-0BE9-70169BB4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2925F-54F2-56C1-370B-6DC5678B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4" y="0"/>
            <a:ext cx="6168048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B9EF-D9AA-4720-F105-D72474D4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EOG has a multiyear catalog of industrial infrared emitters and a web map service (GIREE)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BBB896-CE6F-28E5-D20B-85DE80F3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3DDE7-92A9-916B-F6AE-F08255FE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8" y="1502828"/>
            <a:ext cx="3067208" cy="475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F8902B-EB11-DBC2-ED13-06735B827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1801558"/>
            <a:ext cx="85439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8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9D6AA-2BAD-4BE5-B062-2453D969A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000" y="47846"/>
            <a:ext cx="4025831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DC8D355-DEAD-40AB-8930-1707AEE7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962" y="1805837"/>
            <a:ext cx="6239540" cy="16231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VIIRS is unique in collecting data in four near and shortwave infrared channels at night.  These channels are designed for daytime imaging. At night – they serve as super-detectors for infrared emitters!</a:t>
            </a:r>
          </a:p>
        </p:txBody>
      </p:sp>
    </p:spTree>
    <p:extLst>
      <p:ext uri="{BB962C8B-B14F-4D97-AF65-F5344CB8AC3E}">
        <p14:creationId xmlns:p14="http://schemas.microsoft.com/office/powerpoint/2010/main" val="67467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1BBA-6315-5FEF-DF6E-CB050285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3186"/>
          </a:xfrm>
        </p:spPr>
        <p:txBody>
          <a:bodyPr>
            <a:normAutofit fontScale="90000"/>
          </a:bodyPr>
          <a:lstStyle/>
          <a:p>
            <a:r>
              <a:rPr lang="en-US" dirty="0"/>
              <a:t>Gas Flare Offshore From Ho Chi Minh City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4A2A5-BDAB-91CD-504B-A110E5C2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10063-FC32-2B27-FA38-62D4831B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494"/>
            <a:ext cx="4711942" cy="5855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89B38-913D-340E-DF0B-3A3027A97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942" y="959494"/>
            <a:ext cx="7456507" cy="57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6FC0-D9ED-43AE-B987-B6630262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91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AE7C-2DCD-446B-B346-C951A1595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4" y="1143576"/>
            <a:ext cx="11128456" cy="5149948"/>
          </a:xfrm>
        </p:spPr>
        <p:txBody>
          <a:bodyPr>
            <a:normAutofit/>
          </a:bodyPr>
          <a:lstStyle/>
          <a:p>
            <a:r>
              <a:rPr lang="en-US" dirty="0"/>
              <a:t>EOG produces fire, flare and boat detections in near-real time.</a:t>
            </a:r>
          </a:p>
          <a:p>
            <a:r>
              <a:rPr lang="en-US" dirty="0"/>
              <a:t>Using spectral bands ranging from near infrared to longwave infrared, EOG derives the IR emitter’s Planck curve – from which temperature, source area and radiant heat are calculated using physical laws.</a:t>
            </a:r>
          </a:p>
          <a:p>
            <a:r>
              <a:rPr lang="en-US" dirty="0"/>
              <a:t>The quickest way to receive EOG’s nightly data is via email alerts. Let me know if you want VBD or VNF detection alerts for your country.</a:t>
            </a:r>
          </a:p>
          <a:p>
            <a:r>
              <a:rPr lang="en-US" dirty="0"/>
              <a:t>With VNF data extending back to 2012 – EOG has derived temporal profiles for 20,000+ industrial IR emitters. These are updated once-per-week and are available from the GIREE web-map service.</a:t>
            </a:r>
          </a:p>
          <a:p>
            <a:r>
              <a:rPr lang="en-US" dirty="0"/>
              <a:t>Three VIIRS sensors operate currently, two others are planned, assuring continuity until ~2040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8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EB5BEDD-9E25-4997-BD05-DBA6029D0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97" y="1443"/>
            <a:ext cx="12194994" cy="684130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2EFF6-EC75-4028-B1E5-CA56D540B069}"/>
              </a:ext>
            </a:extLst>
          </p:cNvPr>
          <p:cNvSpPr txBox="1"/>
          <p:nvPr/>
        </p:nvSpPr>
        <p:spPr>
          <a:xfrm>
            <a:off x="3647305" y="3866668"/>
            <a:ext cx="4378805" cy="923330"/>
          </a:xfrm>
          <a:prstGeom prst="rect">
            <a:avLst/>
          </a:prstGeom>
          <a:solidFill>
            <a:srgbClr val="000000">
              <a:alpha val="3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information, visit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https://payneinstitute.mines.edu/eog/</a:t>
            </a:r>
            <a:br>
              <a:rPr lang="en-US" dirty="0"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</a:rPr>
              <a:t>or email celvidge@mines.edu</a:t>
            </a:r>
          </a:p>
        </p:txBody>
      </p:sp>
    </p:spTree>
    <p:extLst>
      <p:ext uri="{BB962C8B-B14F-4D97-AF65-F5344CB8AC3E}">
        <p14:creationId xmlns:p14="http://schemas.microsoft.com/office/powerpoint/2010/main" val="115194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F04D-8FA1-1B8F-F6BB-532F3E2E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12" y="365125"/>
            <a:ext cx="4514088" cy="3063875"/>
          </a:xfrm>
        </p:spPr>
        <p:txBody>
          <a:bodyPr/>
          <a:lstStyle/>
          <a:p>
            <a:r>
              <a:rPr lang="en-US" dirty="0"/>
              <a:t>VIIRS Nighttime Lights – Hanoi - 2022</a:t>
            </a:r>
          </a:p>
        </p:txBody>
      </p:sp>
      <p:pic>
        <p:nvPicPr>
          <p:cNvPr id="4" name="Picture 3" descr="A white light on a black background&#10;&#10;Description automatically generated">
            <a:extLst>
              <a:ext uri="{FF2B5EF4-FFF2-40B4-BE49-F238E27FC236}">
                <a16:creationId xmlns:a16="http://schemas.microsoft.com/office/drawing/2014/main" id="{1F858132-639E-C90D-EDEA-080A7D0EF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4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7E32-DEB4-7675-5AA4-FEC9616F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808" y="365125"/>
            <a:ext cx="6031992" cy="668147"/>
          </a:xfrm>
        </p:spPr>
        <p:txBody>
          <a:bodyPr>
            <a:normAutofit fontScale="90000"/>
          </a:bodyPr>
          <a:lstStyle/>
          <a:p>
            <a:r>
              <a:rPr lang="en-US" dirty="0"/>
              <a:t>Eleven-year accumulation of nightly VIIRS boat detections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45C88-0E9A-D516-745C-2D4B866DC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08319" cy="6858000"/>
          </a:xfrm>
          <a:prstGeom prst="rect">
            <a:avLst/>
          </a:prstGeom>
        </p:spPr>
      </p:pic>
      <p:pic>
        <p:nvPicPr>
          <p:cNvPr id="6" name="Picture 5" descr="A black and white image of a planet&#10;&#10;Description automatically generated">
            <a:extLst>
              <a:ext uri="{FF2B5EF4-FFF2-40B4-BE49-F238E27FC236}">
                <a16:creationId xmlns:a16="http://schemas.microsoft.com/office/drawing/2014/main" id="{A7F542B3-28A2-111E-D493-E6319AC89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03" y="1399032"/>
            <a:ext cx="7882197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E5FC-2E65-44A7-3E6B-1061E540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408" y="365125"/>
            <a:ext cx="4660392" cy="3566795"/>
          </a:xfrm>
        </p:spPr>
        <p:txBody>
          <a:bodyPr/>
          <a:lstStyle/>
          <a:p>
            <a:r>
              <a:rPr lang="en-US" dirty="0"/>
              <a:t>VIIRS </a:t>
            </a:r>
            <a:r>
              <a:rPr lang="en-US" dirty="0" err="1"/>
              <a:t>Nightfire</a:t>
            </a:r>
            <a:r>
              <a:rPr lang="en-US" dirty="0"/>
              <a:t> v.3 April 1,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54A5A-AA22-0591-EDFC-2EC5D3C4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4925" cy="650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0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F106-95E1-80CB-DCD9-81C02721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7344" y="1352677"/>
            <a:ext cx="2968752" cy="2579243"/>
          </a:xfrm>
        </p:spPr>
        <p:txBody>
          <a:bodyPr>
            <a:noAutofit/>
          </a:bodyPr>
          <a:lstStyle/>
          <a:p>
            <a:r>
              <a:rPr lang="en-US" sz="2800" b="1" dirty="0"/>
              <a:t>EOG sends VBD and VNF detections at about 06:00 local time. Alerts run for Vietnam, Thailand, Indonesia and S.E. Asia. Let us know if you want alerts!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82EAB-2EA0-CF68-9112-F95FF73D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9" y="150224"/>
            <a:ext cx="5257039" cy="6497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22B91-E709-4986-B358-0FA3983E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35" y="2438683"/>
            <a:ext cx="3848298" cy="37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2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E6E199-53A6-46D1-8CD0-CFF727FE2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2" y="1227678"/>
            <a:ext cx="5360597" cy="5372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C3717-E94B-440A-A9F3-814D252D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90" y="175995"/>
            <a:ext cx="10021455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If an object fills the field of view – its temperature can be calculated from the radiance in a single spectral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CC765-339C-4572-A106-71091F1B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40984-C586-479A-BED2-48770D1D8EA1}"/>
              </a:ext>
            </a:extLst>
          </p:cNvPr>
          <p:cNvSpPr/>
          <p:nvPr/>
        </p:nvSpPr>
        <p:spPr>
          <a:xfrm>
            <a:off x="5317744" y="2821577"/>
            <a:ext cx="889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90BB0-09BE-48C3-9750-0C53F937E64F}"/>
              </a:ext>
            </a:extLst>
          </p:cNvPr>
          <p:cNvSpPr txBox="1"/>
          <p:nvPr/>
        </p:nvSpPr>
        <p:spPr>
          <a:xfrm>
            <a:off x="6467209" y="2136339"/>
            <a:ext cx="44224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Plank curve lines for full pixel objects do not cross each other.  Thus, the objects temperature can be calculated with the observed radiance in a single spectral band.  The situation is more complicated for subpixel IR emitters.  </a:t>
            </a:r>
          </a:p>
        </p:txBody>
      </p:sp>
    </p:spTree>
    <p:extLst>
      <p:ext uri="{BB962C8B-B14F-4D97-AF65-F5344CB8AC3E}">
        <p14:creationId xmlns:p14="http://schemas.microsoft.com/office/powerpoint/2010/main" val="333789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D1E761-B323-49C3-29EE-AFEF379F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96197"/>
            <a:ext cx="10086999" cy="5561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9BE9C-EFD4-D837-C402-10D70535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Biomass Burning is a Coupled Exothermic / Endothermic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F788C-E964-9B94-D4F9-B54EEF3D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2B1E93-6BBB-71ED-9671-FD54F13D8F60}"/>
              </a:ext>
            </a:extLst>
          </p:cNvPr>
          <p:cNvSpPr txBox="1"/>
          <p:nvPr/>
        </p:nvSpPr>
        <p:spPr>
          <a:xfrm>
            <a:off x="9684718" y="1591486"/>
            <a:ext cx="18082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Flaring, flaming, and smoldering are exothermic – giving off heat. Pyrolysis is driven by the heat emitted by flaming and smoldering. Flaming combustion is fed by volatile gases released by pyrolysis.   </a:t>
            </a:r>
          </a:p>
        </p:txBody>
      </p:sp>
    </p:spTree>
    <p:extLst>
      <p:ext uri="{BB962C8B-B14F-4D97-AF65-F5344CB8AC3E}">
        <p14:creationId xmlns:p14="http://schemas.microsoft.com/office/powerpoint/2010/main" val="29320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6CAC-2D04-51C9-5720-3FEFFB64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862" y="1435926"/>
            <a:ext cx="2644842" cy="3684714"/>
          </a:xfrm>
        </p:spPr>
        <p:txBody>
          <a:bodyPr>
            <a:normAutofit fontScale="90000"/>
          </a:bodyPr>
          <a:lstStyle/>
          <a:p>
            <a:r>
              <a:rPr lang="en-US" dirty="0"/>
              <a:t>2015 paper on flaming vs non-flaming peatland fires with nighttime Landsat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8D177-FA17-F28E-7C79-FE1205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2F8A9-8FA2-F097-65DE-0244E31C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08" y="0"/>
            <a:ext cx="8733754" cy="52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9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5071</TotalTime>
  <Words>686</Words>
  <Application>Microsoft Office PowerPoint</Application>
  <PresentationFormat>Widescreen</PresentationFormat>
  <Paragraphs>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Verdana</vt:lpstr>
      <vt:lpstr>office theme</vt:lpstr>
      <vt:lpstr>1_Office Theme</vt:lpstr>
      <vt:lpstr>VIIRS Nightfire – Flaming and Non-Flaming Combustion From Space</vt:lpstr>
      <vt:lpstr>VIIRS is unique in collecting data in four near and shortwave infrared channels at night.  These channels are designed for daytime imaging. At night – they serve as super-detectors for infrared emitters!</vt:lpstr>
      <vt:lpstr>VIIRS Nighttime Lights – Hanoi - 2022</vt:lpstr>
      <vt:lpstr>Eleven-year accumulation of nightly VIIRS boat detections</vt:lpstr>
      <vt:lpstr>VIIRS Nightfire v.3 April 1, 2023</vt:lpstr>
      <vt:lpstr>EOG sends VBD and VNF detections at about 06:00 local time. Alerts run for Vietnam, Thailand, Indonesia and S.E. Asia. Let us know if you want alerts!</vt:lpstr>
      <vt:lpstr>If an object fills the field of view – its temperature can be calculated from the radiance in a single spectral band</vt:lpstr>
      <vt:lpstr>Biomass Burning is a Coupled Exothermic / Endothermic System</vt:lpstr>
      <vt:lpstr>2015 paper on flaming vs non-flaming peatland fires with nighttime Landsat</vt:lpstr>
      <vt:lpstr>Examples of SWIR only, LWIR only and both, implying two combustion phases. </vt:lpstr>
      <vt:lpstr>Rudiments of the Flaming-Subtractive Algorithm in 2015</vt:lpstr>
      <vt:lpstr>Flaming subtractive method applied to VIIRS. Book editor was Krishna!</vt:lpstr>
      <vt:lpstr>Physical laws used by VIIRS Nightfire</vt:lpstr>
      <vt:lpstr>Fire 2021, 4, 83. https://doi.org/10.3390/fire4040083</vt:lpstr>
      <vt:lpstr>VNF v.4 nightly global processing started  September 1, 2023 – eight years after the nighttime Landsat paper.  VNF v.4 has atmospheric correction and tests VNF detections having SWIR and MWIR detection for the presence of secondary emitters. This testing has a ~50% success in identifying secondary emitters.</vt:lpstr>
      <vt:lpstr>VNF v.3 biomass burning in Kalimantan, Indonesia September 1, 2023 </vt:lpstr>
      <vt:lpstr>VNF v.4 primary and secondary emitters in Kalimantan, Indonesia 20230901</vt:lpstr>
      <vt:lpstr>EOG has a web-map service tracking 20,000+ industrial emitters. The Global Infrared Emitter Explorer (https://eogmap.mines.edu/giree)</vt:lpstr>
      <vt:lpstr>EOG has a multiyear catalog of industrial infrared emitters and a web map service (GIREE)</vt:lpstr>
      <vt:lpstr>Gas Flare Offshore From Ho Chi Minh City 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13035</dc:creator>
  <cp:lastModifiedBy>Chris Elvidge</cp:lastModifiedBy>
  <cp:revision>31</cp:revision>
  <dcterms:created xsi:type="dcterms:W3CDTF">2022-03-02T16:58:11Z</dcterms:created>
  <dcterms:modified xsi:type="dcterms:W3CDTF">2024-02-02T01:52:42Z</dcterms:modified>
</cp:coreProperties>
</file>