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42" r:id="rId2"/>
    <p:sldId id="274" r:id="rId3"/>
    <p:sldId id="265" r:id="rId4"/>
    <p:sldId id="264" r:id="rId5"/>
    <p:sldId id="514" r:id="rId6"/>
    <p:sldId id="536" r:id="rId7"/>
    <p:sldId id="515" r:id="rId8"/>
    <p:sldId id="535" r:id="rId9"/>
    <p:sldId id="537" r:id="rId10"/>
    <p:sldId id="266" r:id="rId11"/>
    <p:sldId id="256" r:id="rId12"/>
    <p:sldId id="258" r:id="rId13"/>
    <p:sldId id="259" r:id="rId14"/>
    <p:sldId id="278" r:id="rId15"/>
    <p:sldId id="271" r:id="rId16"/>
    <p:sldId id="257" r:id="rId17"/>
    <p:sldId id="260" r:id="rId18"/>
    <p:sldId id="261" r:id="rId19"/>
    <p:sldId id="262" r:id="rId20"/>
    <p:sldId id="273" r:id="rId21"/>
    <p:sldId id="272" r:id="rId22"/>
    <p:sldId id="270" r:id="rId23"/>
    <p:sldId id="269" r:id="rId24"/>
    <p:sldId id="268" r:id="rId25"/>
    <p:sldId id="267" r:id="rId26"/>
    <p:sldId id="263" r:id="rId27"/>
    <p:sldId id="468" r:id="rId28"/>
    <p:sldId id="276" r:id="rId29"/>
    <p:sldId id="470" r:id="rId30"/>
    <p:sldId id="471" r:id="rId31"/>
    <p:sldId id="469" r:id="rId32"/>
    <p:sldId id="472" r:id="rId33"/>
    <p:sldId id="474" r:id="rId34"/>
    <p:sldId id="277" r:id="rId35"/>
    <p:sldId id="279" r:id="rId36"/>
    <p:sldId id="280" r:id="rId37"/>
    <p:sldId id="298" r:id="rId38"/>
    <p:sldId id="318" r:id="rId39"/>
    <p:sldId id="319" r:id="rId40"/>
    <p:sldId id="320" r:id="rId41"/>
    <p:sldId id="321" r:id="rId42"/>
    <p:sldId id="322" r:id="rId43"/>
    <p:sldId id="323" r:id="rId44"/>
    <p:sldId id="324" r:id="rId45"/>
    <p:sldId id="325" r:id="rId46"/>
    <p:sldId id="326" r:id="rId47"/>
    <p:sldId id="327" r:id="rId48"/>
    <p:sldId id="328" r:id="rId49"/>
    <p:sldId id="329" r:id="rId50"/>
    <p:sldId id="330" r:id="rId51"/>
    <p:sldId id="331" r:id="rId52"/>
    <p:sldId id="332" r:id="rId53"/>
    <p:sldId id="333" r:id="rId54"/>
    <p:sldId id="334" r:id="rId55"/>
    <p:sldId id="538" r:id="rId56"/>
    <p:sldId id="539" r:id="rId57"/>
    <p:sldId id="540" r:id="rId58"/>
    <p:sldId id="54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6" autoAdjust="0"/>
    <p:restoredTop sz="94660"/>
  </p:normalViewPr>
  <p:slideViewPr>
    <p:cSldViewPr snapToGrid="0">
      <p:cViewPr varScale="1">
        <p:scale>
          <a:sx n="62" d="100"/>
          <a:sy n="62" d="100"/>
        </p:scale>
        <p:origin x="2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CCCE5-2B0C-C92C-AF7F-F6C025B656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5859A-CA16-70C7-00C5-F7E875D9E8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3455DE-89F7-7BD9-111D-B18D9BEC31B3}"/>
              </a:ext>
            </a:extLst>
          </p:cNvPr>
          <p:cNvSpPr>
            <a:spLocks noGrp="1"/>
          </p:cNvSpPr>
          <p:nvPr>
            <p:ph type="dt" sz="half" idx="10"/>
          </p:nvPr>
        </p:nvSpPr>
        <p:spPr/>
        <p:txBody>
          <a:bodyPr/>
          <a:lstStyle/>
          <a:p>
            <a:fld id="{E317C512-9B5A-4D7B-B1D8-89F30CF231E1}" type="datetimeFigureOut">
              <a:rPr lang="en-US" smtClean="0"/>
              <a:t>1/24/2024</a:t>
            </a:fld>
            <a:endParaRPr lang="en-US"/>
          </a:p>
        </p:txBody>
      </p:sp>
      <p:sp>
        <p:nvSpPr>
          <p:cNvPr id="5" name="Footer Placeholder 4">
            <a:extLst>
              <a:ext uri="{FF2B5EF4-FFF2-40B4-BE49-F238E27FC236}">
                <a16:creationId xmlns:a16="http://schemas.microsoft.com/office/drawing/2014/main" id="{91D2CF25-C285-4849-3A42-8B7A926AE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0FF6A-9A5E-4E0A-F3D5-412A522FD1EF}"/>
              </a:ext>
            </a:extLst>
          </p:cNvPr>
          <p:cNvSpPr>
            <a:spLocks noGrp="1"/>
          </p:cNvSpPr>
          <p:nvPr>
            <p:ph type="sldNum" sz="quarter" idx="12"/>
          </p:nvPr>
        </p:nvSpPr>
        <p:spPr/>
        <p:txBody>
          <a:bodyPr/>
          <a:lstStyle/>
          <a:p>
            <a:fld id="{0CF0F599-1173-48BD-A01A-CC4452396439}" type="slidenum">
              <a:rPr lang="en-US" smtClean="0"/>
              <a:t>‹#›</a:t>
            </a:fld>
            <a:endParaRPr lang="en-US"/>
          </a:p>
        </p:txBody>
      </p:sp>
    </p:spTree>
    <p:extLst>
      <p:ext uri="{BB962C8B-B14F-4D97-AF65-F5344CB8AC3E}">
        <p14:creationId xmlns:p14="http://schemas.microsoft.com/office/powerpoint/2010/main" val="301590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CA22-D93C-1E06-D7B7-FE4ACF7BD9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C0C1AD-3437-8896-DC03-3114D8B784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8D4BA-AC8D-932B-14AF-5D686E7C6BA7}"/>
              </a:ext>
            </a:extLst>
          </p:cNvPr>
          <p:cNvSpPr>
            <a:spLocks noGrp="1"/>
          </p:cNvSpPr>
          <p:nvPr>
            <p:ph type="dt" sz="half" idx="10"/>
          </p:nvPr>
        </p:nvSpPr>
        <p:spPr/>
        <p:txBody>
          <a:bodyPr/>
          <a:lstStyle/>
          <a:p>
            <a:fld id="{E317C512-9B5A-4D7B-B1D8-89F30CF231E1}" type="datetimeFigureOut">
              <a:rPr lang="en-US" smtClean="0"/>
              <a:t>1/24/2024</a:t>
            </a:fld>
            <a:endParaRPr lang="en-US"/>
          </a:p>
        </p:txBody>
      </p:sp>
      <p:sp>
        <p:nvSpPr>
          <p:cNvPr id="5" name="Footer Placeholder 4">
            <a:extLst>
              <a:ext uri="{FF2B5EF4-FFF2-40B4-BE49-F238E27FC236}">
                <a16:creationId xmlns:a16="http://schemas.microsoft.com/office/drawing/2014/main" id="{9933AA23-2ACE-1235-1859-C7C99C774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C375D-E19F-D5E5-9BC9-F08BB1033D69}"/>
              </a:ext>
            </a:extLst>
          </p:cNvPr>
          <p:cNvSpPr>
            <a:spLocks noGrp="1"/>
          </p:cNvSpPr>
          <p:nvPr>
            <p:ph type="sldNum" sz="quarter" idx="12"/>
          </p:nvPr>
        </p:nvSpPr>
        <p:spPr/>
        <p:txBody>
          <a:bodyPr/>
          <a:lstStyle/>
          <a:p>
            <a:fld id="{0CF0F599-1173-48BD-A01A-CC4452396439}" type="slidenum">
              <a:rPr lang="en-US" smtClean="0"/>
              <a:t>‹#›</a:t>
            </a:fld>
            <a:endParaRPr lang="en-US"/>
          </a:p>
        </p:txBody>
      </p:sp>
    </p:spTree>
    <p:extLst>
      <p:ext uri="{BB962C8B-B14F-4D97-AF65-F5344CB8AC3E}">
        <p14:creationId xmlns:p14="http://schemas.microsoft.com/office/powerpoint/2010/main" val="2721414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78F3DD-554F-0A6C-A637-B29829276F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4B711F-DFBC-22CC-A09C-ED2821571D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81FC5-374B-ECD9-C493-C333D2DC5D61}"/>
              </a:ext>
            </a:extLst>
          </p:cNvPr>
          <p:cNvSpPr>
            <a:spLocks noGrp="1"/>
          </p:cNvSpPr>
          <p:nvPr>
            <p:ph type="dt" sz="half" idx="10"/>
          </p:nvPr>
        </p:nvSpPr>
        <p:spPr/>
        <p:txBody>
          <a:bodyPr/>
          <a:lstStyle/>
          <a:p>
            <a:fld id="{E317C512-9B5A-4D7B-B1D8-89F30CF231E1}" type="datetimeFigureOut">
              <a:rPr lang="en-US" smtClean="0"/>
              <a:t>1/24/2024</a:t>
            </a:fld>
            <a:endParaRPr lang="en-US"/>
          </a:p>
        </p:txBody>
      </p:sp>
      <p:sp>
        <p:nvSpPr>
          <p:cNvPr id="5" name="Footer Placeholder 4">
            <a:extLst>
              <a:ext uri="{FF2B5EF4-FFF2-40B4-BE49-F238E27FC236}">
                <a16:creationId xmlns:a16="http://schemas.microsoft.com/office/drawing/2014/main" id="{6B00FA18-5C1F-345B-3D84-8C83DF8AF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4A0255-B926-01C6-2204-E8C792597AD0}"/>
              </a:ext>
            </a:extLst>
          </p:cNvPr>
          <p:cNvSpPr>
            <a:spLocks noGrp="1"/>
          </p:cNvSpPr>
          <p:nvPr>
            <p:ph type="sldNum" sz="quarter" idx="12"/>
          </p:nvPr>
        </p:nvSpPr>
        <p:spPr/>
        <p:txBody>
          <a:bodyPr/>
          <a:lstStyle/>
          <a:p>
            <a:fld id="{0CF0F599-1173-48BD-A01A-CC4452396439}" type="slidenum">
              <a:rPr lang="en-US" smtClean="0"/>
              <a:t>‹#›</a:t>
            </a:fld>
            <a:endParaRPr lang="en-US"/>
          </a:p>
        </p:txBody>
      </p:sp>
    </p:spTree>
    <p:extLst>
      <p:ext uri="{BB962C8B-B14F-4D97-AF65-F5344CB8AC3E}">
        <p14:creationId xmlns:p14="http://schemas.microsoft.com/office/powerpoint/2010/main" val="136469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8CEFC-0F5F-940C-51D1-A4BCA6B603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6861D-2701-5426-8F85-E2A0E79416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28AA-A22F-F44B-FEC2-5C7AD9A93B92}"/>
              </a:ext>
            </a:extLst>
          </p:cNvPr>
          <p:cNvSpPr>
            <a:spLocks noGrp="1"/>
          </p:cNvSpPr>
          <p:nvPr>
            <p:ph type="dt" sz="half" idx="10"/>
          </p:nvPr>
        </p:nvSpPr>
        <p:spPr/>
        <p:txBody>
          <a:bodyPr/>
          <a:lstStyle/>
          <a:p>
            <a:fld id="{E317C512-9B5A-4D7B-B1D8-89F30CF231E1}" type="datetimeFigureOut">
              <a:rPr lang="en-US" smtClean="0"/>
              <a:t>1/24/2024</a:t>
            </a:fld>
            <a:endParaRPr lang="en-US"/>
          </a:p>
        </p:txBody>
      </p:sp>
      <p:sp>
        <p:nvSpPr>
          <p:cNvPr id="5" name="Footer Placeholder 4">
            <a:extLst>
              <a:ext uri="{FF2B5EF4-FFF2-40B4-BE49-F238E27FC236}">
                <a16:creationId xmlns:a16="http://schemas.microsoft.com/office/drawing/2014/main" id="{26315B19-081D-9BE0-72EA-C29964332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5D5C0-83AE-4B24-5A87-8F3C64CC5B62}"/>
              </a:ext>
            </a:extLst>
          </p:cNvPr>
          <p:cNvSpPr>
            <a:spLocks noGrp="1"/>
          </p:cNvSpPr>
          <p:nvPr>
            <p:ph type="sldNum" sz="quarter" idx="12"/>
          </p:nvPr>
        </p:nvSpPr>
        <p:spPr/>
        <p:txBody>
          <a:bodyPr/>
          <a:lstStyle/>
          <a:p>
            <a:fld id="{0CF0F599-1173-48BD-A01A-CC4452396439}" type="slidenum">
              <a:rPr lang="en-US" smtClean="0"/>
              <a:t>‹#›</a:t>
            </a:fld>
            <a:endParaRPr lang="en-US"/>
          </a:p>
        </p:txBody>
      </p:sp>
    </p:spTree>
    <p:extLst>
      <p:ext uri="{BB962C8B-B14F-4D97-AF65-F5344CB8AC3E}">
        <p14:creationId xmlns:p14="http://schemas.microsoft.com/office/powerpoint/2010/main" val="3474580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74C1-73CB-5D27-8AB9-AC353C66B7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470116-6843-C6C0-9853-7C51B4D0C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CB6B56-F195-B822-FC8C-101279CC6F5A}"/>
              </a:ext>
            </a:extLst>
          </p:cNvPr>
          <p:cNvSpPr>
            <a:spLocks noGrp="1"/>
          </p:cNvSpPr>
          <p:nvPr>
            <p:ph type="dt" sz="half" idx="10"/>
          </p:nvPr>
        </p:nvSpPr>
        <p:spPr/>
        <p:txBody>
          <a:bodyPr/>
          <a:lstStyle/>
          <a:p>
            <a:fld id="{E317C512-9B5A-4D7B-B1D8-89F30CF231E1}" type="datetimeFigureOut">
              <a:rPr lang="en-US" smtClean="0"/>
              <a:t>1/24/2024</a:t>
            </a:fld>
            <a:endParaRPr lang="en-US"/>
          </a:p>
        </p:txBody>
      </p:sp>
      <p:sp>
        <p:nvSpPr>
          <p:cNvPr id="5" name="Footer Placeholder 4">
            <a:extLst>
              <a:ext uri="{FF2B5EF4-FFF2-40B4-BE49-F238E27FC236}">
                <a16:creationId xmlns:a16="http://schemas.microsoft.com/office/drawing/2014/main" id="{316D302C-088B-CA74-EB35-134A18FDF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31A27-CF59-83C9-85CA-9E4B70D6C750}"/>
              </a:ext>
            </a:extLst>
          </p:cNvPr>
          <p:cNvSpPr>
            <a:spLocks noGrp="1"/>
          </p:cNvSpPr>
          <p:nvPr>
            <p:ph type="sldNum" sz="quarter" idx="12"/>
          </p:nvPr>
        </p:nvSpPr>
        <p:spPr/>
        <p:txBody>
          <a:bodyPr/>
          <a:lstStyle/>
          <a:p>
            <a:fld id="{0CF0F599-1173-48BD-A01A-CC4452396439}" type="slidenum">
              <a:rPr lang="en-US" smtClean="0"/>
              <a:t>‹#›</a:t>
            </a:fld>
            <a:endParaRPr lang="en-US"/>
          </a:p>
        </p:txBody>
      </p:sp>
    </p:spTree>
    <p:extLst>
      <p:ext uri="{BB962C8B-B14F-4D97-AF65-F5344CB8AC3E}">
        <p14:creationId xmlns:p14="http://schemas.microsoft.com/office/powerpoint/2010/main" val="349627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117E-D0FB-9A3C-00ED-50EA558D51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37935-17F3-CADC-9E37-8C8F7B205A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57BAEC-F23D-71A8-DCA6-FC0A7AD4F2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2A4500-11DE-3148-1939-84F4DE5520EC}"/>
              </a:ext>
            </a:extLst>
          </p:cNvPr>
          <p:cNvSpPr>
            <a:spLocks noGrp="1"/>
          </p:cNvSpPr>
          <p:nvPr>
            <p:ph type="dt" sz="half" idx="10"/>
          </p:nvPr>
        </p:nvSpPr>
        <p:spPr/>
        <p:txBody>
          <a:bodyPr/>
          <a:lstStyle/>
          <a:p>
            <a:fld id="{E317C512-9B5A-4D7B-B1D8-89F30CF231E1}" type="datetimeFigureOut">
              <a:rPr lang="en-US" smtClean="0"/>
              <a:t>1/24/2024</a:t>
            </a:fld>
            <a:endParaRPr lang="en-US"/>
          </a:p>
        </p:txBody>
      </p:sp>
      <p:sp>
        <p:nvSpPr>
          <p:cNvPr id="6" name="Footer Placeholder 5">
            <a:extLst>
              <a:ext uri="{FF2B5EF4-FFF2-40B4-BE49-F238E27FC236}">
                <a16:creationId xmlns:a16="http://schemas.microsoft.com/office/drawing/2014/main" id="{0EE83D49-7DFB-75B2-D4FF-D6360521F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CB5CCB-A467-4BB7-2430-C7EA6F6B1607}"/>
              </a:ext>
            </a:extLst>
          </p:cNvPr>
          <p:cNvSpPr>
            <a:spLocks noGrp="1"/>
          </p:cNvSpPr>
          <p:nvPr>
            <p:ph type="sldNum" sz="quarter" idx="12"/>
          </p:nvPr>
        </p:nvSpPr>
        <p:spPr/>
        <p:txBody>
          <a:bodyPr/>
          <a:lstStyle/>
          <a:p>
            <a:fld id="{0CF0F599-1173-48BD-A01A-CC4452396439}" type="slidenum">
              <a:rPr lang="en-US" smtClean="0"/>
              <a:t>‹#›</a:t>
            </a:fld>
            <a:endParaRPr lang="en-US"/>
          </a:p>
        </p:txBody>
      </p:sp>
    </p:spTree>
    <p:extLst>
      <p:ext uri="{BB962C8B-B14F-4D97-AF65-F5344CB8AC3E}">
        <p14:creationId xmlns:p14="http://schemas.microsoft.com/office/powerpoint/2010/main" val="203433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23A1E-0448-A9E1-5845-76893CF906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BDD924-D475-29A7-58EA-C5B93E0DA1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EF070B-E5BB-31BE-46F5-6312DCF025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878468-8E11-37D3-7BE1-13EE824A4D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A39014-BBA5-F4C2-DC91-32B35C8FCE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72D1A-9FFF-DD12-0702-70986A567982}"/>
              </a:ext>
            </a:extLst>
          </p:cNvPr>
          <p:cNvSpPr>
            <a:spLocks noGrp="1"/>
          </p:cNvSpPr>
          <p:nvPr>
            <p:ph type="dt" sz="half" idx="10"/>
          </p:nvPr>
        </p:nvSpPr>
        <p:spPr/>
        <p:txBody>
          <a:bodyPr/>
          <a:lstStyle/>
          <a:p>
            <a:fld id="{E317C512-9B5A-4D7B-B1D8-89F30CF231E1}" type="datetimeFigureOut">
              <a:rPr lang="en-US" smtClean="0"/>
              <a:t>1/24/2024</a:t>
            </a:fld>
            <a:endParaRPr lang="en-US"/>
          </a:p>
        </p:txBody>
      </p:sp>
      <p:sp>
        <p:nvSpPr>
          <p:cNvPr id="8" name="Footer Placeholder 7">
            <a:extLst>
              <a:ext uri="{FF2B5EF4-FFF2-40B4-BE49-F238E27FC236}">
                <a16:creationId xmlns:a16="http://schemas.microsoft.com/office/drawing/2014/main" id="{F6416B30-88AF-BD47-60F3-E5C815BF9E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EBA34B-E45E-1EEF-137D-A69785006EFE}"/>
              </a:ext>
            </a:extLst>
          </p:cNvPr>
          <p:cNvSpPr>
            <a:spLocks noGrp="1"/>
          </p:cNvSpPr>
          <p:nvPr>
            <p:ph type="sldNum" sz="quarter" idx="12"/>
          </p:nvPr>
        </p:nvSpPr>
        <p:spPr/>
        <p:txBody>
          <a:bodyPr/>
          <a:lstStyle/>
          <a:p>
            <a:fld id="{0CF0F599-1173-48BD-A01A-CC4452396439}" type="slidenum">
              <a:rPr lang="en-US" smtClean="0"/>
              <a:t>‹#›</a:t>
            </a:fld>
            <a:endParaRPr lang="en-US"/>
          </a:p>
        </p:txBody>
      </p:sp>
    </p:spTree>
    <p:extLst>
      <p:ext uri="{BB962C8B-B14F-4D97-AF65-F5344CB8AC3E}">
        <p14:creationId xmlns:p14="http://schemas.microsoft.com/office/powerpoint/2010/main" val="2680779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2F46D-B6E3-D0D8-CC08-7141C37CDE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905FA-C67E-6C07-F012-60A6AF561B02}"/>
              </a:ext>
            </a:extLst>
          </p:cNvPr>
          <p:cNvSpPr>
            <a:spLocks noGrp="1"/>
          </p:cNvSpPr>
          <p:nvPr>
            <p:ph type="dt" sz="half" idx="10"/>
          </p:nvPr>
        </p:nvSpPr>
        <p:spPr/>
        <p:txBody>
          <a:bodyPr/>
          <a:lstStyle/>
          <a:p>
            <a:fld id="{E317C512-9B5A-4D7B-B1D8-89F30CF231E1}" type="datetimeFigureOut">
              <a:rPr lang="en-US" smtClean="0"/>
              <a:t>1/24/2024</a:t>
            </a:fld>
            <a:endParaRPr lang="en-US"/>
          </a:p>
        </p:txBody>
      </p:sp>
      <p:sp>
        <p:nvSpPr>
          <p:cNvPr id="4" name="Footer Placeholder 3">
            <a:extLst>
              <a:ext uri="{FF2B5EF4-FFF2-40B4-BE49-F238E27FC236}">
                <a16:creationId xmlns:a16="http://schemas.microsoft.com/office/drawing/2014/main" id="{D86F8C64-25E1-1A60-0576-E52971F184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DD53B8-544D-E01E-024E-95F9AC3A4A28}"/>
              </a:ext>
            </a:extLst>
          </p:cNvPr>
          <p:cNvSpPr>
            <a:spLocks noGrp="1"/>
          </p:cNvSpPr>
          <p:nvPr>
            <p:ph type="sldNum" sz="quarter" idx="12"/>
          </p:nvPr>
        </p:nvSpPr>
        <p:spPr/>
        <p:txBody>
          <a:bodyPr/>
          <a:lstStyle/>
          <a:p>
            <a:fld id="{0CF0F599-1173-48BD-A01A-CC4452396439}" type="slidenum">
              <a:rPr lang="en-US" smtClean="0"/>
              <a:t>‹#›</a:t>
            </a:fld>
            <a:endParaRPr lang="en-US"/>
          </a:p>
        </p:txBody>
      </p:sp>
    </p:spTree>
    <p:extLst>
      <p:ext uri="{BB962C8B-B14F-4D97-AF65-F5344CB8AC3E}">
        <p14:creationId xmlns:p14="http://schemas.microsoft.com/office/powerpoint/2010/main" val="1017696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18637-E6B8-D506-2F88-F639CB71C4FD}"/>
              </a:ext>
            </a:extLst>
          </p:cNvPr>
          <p:cNvSpPr>
            <a:spLocks noGrp="1"/>
          </p:cNvSpPr>
          <p:nvPr>
            <p:ph type="dt" sz="half" idx="10"/>
          </p:nvPr>
        </p:nvSpPr>
        <p:spPr/>
        <p:txBody>
          <a:bodyPr/>
          <a:lstStyle/>
          <a:p>
            <a:fld id="{E317C512-9B5A-4D7B-B1D8-89F30CF231E1}" type="datetimeFigureOut">
              <a:rPr lang="en-US" smtClean="0"/>
              <a:t>1/24/2024</a:t>
            </a:fld>
            <a:endParaRPr lang="en-US"/>
          </a:p>
        </p:txBody>
      </p:sp>
      <p:sp>
        <p:nvSpPr>
          <p:cNvPr id="3" name="Footer Placeholder 2">
            <a:extLst>
              <a:ext uri="{FF2B5EF4-FFF2-40B4-BE49-F238E27FC236}">
                <a16:creationId xmlns:a16="http://schemas.microsoft.com/office/drawing/2014/main" id="{5D7BF14F-23FC-FB5A-7E07-FC4B6B43B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D62CD5-38B6-3350-FF4F-C6F2665FB194}"/>
              </a:ext>
            </a:extLst>
          </p:cNvPr>
          <p:cNvSpPr>
            <a:spLocks noGrp="1"/>
          </p:cNvSpPr>
          <p:nvPr>
            <p:ph type="sldNum" sz="quarter" idx="12"/>
          </p:nvPr>
        </p:nvSpPr>
        <p:spPr/>
        <p:txBody>
          <a:bodyPr/>
          <a:lstStyle/>
          <a:p>
            <a:fld id="{0CF0F599-1173-48BD-A01A-CC4452396439}" type="slidenum">
              <a:rPr lang="en-US" smtClean="0"/>
              <a:t>‹#›</a:t>
            </a:fld>
            <a:endParaRPr lang="en-US"/>
          </a:p>
        </p:txBody>
      </p:sp>
    </p:spTree>
    <p:extLst>
      <p:ext uri="{BB962C8B-B14F-4D97-AF65-F5344CB8AC3E}">
        <p14:creationId xmlns:p14="http://schemas.microsoft.com/office/powerpoint/2010/main" val="195636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206C4-028A-1F8A-9EEA-F72953A4B7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B85785-4262-6979-299B-AF6FD87345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4666CA-71AA-BEE0-F213-7C1A0EEA3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D14D8-0EB7-33ED-D2EA-5323123CEFEF}"/>
              </a:ext>
            </a:extLst>
          </p:cNvPr>
          <p:cNvSpPr>
            <a:spLocks noGrp="1"/>
          </p:cNvSpPr>
          <p:nvPr>
            <p:ph type="dt" sz="half" idx="10"/>
          </p:nvPr>
        </p:nvSpPr>
        <p:spPr/>
        <p:txBody>
          <a:bodyPr/>
          <a:lstStyle/>
          <a:p>
            <a:fld id="{E317C512-9B5A-4D7B-B1D8-89F30CF231E1}" type="datetimeFigureOut">
              <a:rPr lang="en-US" smtClean="0"/>
              <a:t>1/24/2024</a:t>
            </a:fld>
            <a:endParaRPr lang="en-US"/>
          </a:p>
        </p:txBody>
      </p:sp>
      <p:sp>
        <p:nvSpPr>
          <p:cNvPr id="6" name="Footer Placeholder 5">
            <a:extLst>
              <a:ext uri="{FF2B5EF4-FFF2-40B4-BE49-F238E27FC236}">
                <a16:creationId xmlns:a16="http://schemas.microsoft.com/office/drawing/2014/main" id="{4DBE27BC-A325-6E6F-4040-047B5D4206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15136-13BB-6797-4FD1-3C80377C8DEB}"/>
              </a:ext>
            </a:extLst>
          </p:cNvPr>
          <p:cNvSpPr>
            <a:spLocks noGrp="1"/>
          </p:cNvSpPr>
          <p:nvPr>
            <p:ph type="sldNum" sz="quarter" idx="12"/>
          </p:nvPr>
        </p:nvSpPr>
        <p:spPr/>
        <p:txBody>
          <a:bodyPr/>
          <a:lstStyle/>
          <a:p>
            <a:fld id="{0CF0F599-1173-48BD-A01A-CC4452396439}" type="slidenum">
              <a:rPr lang="en-US" smtClean="0"/>
              <a:t>‹#›</a:t>
            </a:fld>
            <a:endParaRPr lang="en-US"/>
          </a:p>
        </p:txBody>
      </p:sp>
    </p:spTree>
    <p:extLst>
      <p:ext uri="{BB962C8B-B14F-4D97-AF65-F5344CB8AC3E}">
        <p14:creationId xmlns:p14="http://schemas.microsoft.com/office/powerpoint/2010/main" val="3071465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F0ECC-142E-80AA-D30F-840F3E554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74A7BA-15BF-DFF7-9757-29AD8DC309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29F911-3A0C-6157-9AA5-5A89E1DBA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B59C67-EDBD-791F-553C-E8ED1DC65178}"/>
              </a:ext>
            </a:extLst>
          </p:cNvPr>
          <p:cNvSpPr>
            <a:spLocks noGrp="1"/>
          </p:cNvSpPr>
          <p:nvPr>
            <p:ph type="dt" sz="half" idx="10"/>
          </p:nvPr>
        </p:nvSpPr>
        <p:spPr/>
        <p:txBody>
          <a:bodyPr/>
          <a:lstStyle/>
          <a:p>
            <a:fld id="{E317C512-9B5A-4D7B-B1D8-89F30CF231E1}" type="datetimeFigureOut">
              <a:rPr lang="en-US" smtClean="0"/>
              <a:t>1/24/2024</a:t>
            </a:fld>
            <a:endParaRPr lang="en-US"/>
          </a:p>
        </p:txBody>
      </p:sp>
      <p:sp>
        <p:nvSpPr>
          <p:cNvPr id="6" name="Footer Placeholder 5">
            <a:extLst>
              <a:ext uri="{FF2B5EF4-FFF2-40B4-BE49-F238E27FC236}">
                <a16:creationId xmlns:a16="http://schemas.microsoft.com/office/drawing/2014/main" id="{56AC0B88-C1E6-7303-8B23-B41795B4C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B9F2D-ABAA-3AB8-1202-611BFA479F98}"/>
              </a:ext>
            </a:extLst>
          </p:cNvPr>
          <p:cNvSpPr>
            <a:spLocks noGrp="1"/>
          </p:cNvSpPr>
          <p:nvPr>
            <p:ph type="sldNum" sz="quarter" idx="12"/>
          </p:nvPr>
        </p:nvSpPr>
        <p:spPr/>
        <p:txBody>
          <a:bodyPr/>
          <a:lstStyle/>
          <a:p>
            <a:fld id="{0CF0F599-1173-48BD-A01A-CC4452396439}" type="slidenum">
              <a:rPr lang="en-US" smtClean="0"/>
              <a:t>‹#›</a:t>
            </a:fld>
            <a:endParaRPr lang="en-US"/>
          </a:p>
        </p:txBody>
      </p:sp>
    </p:spTree>
    <p:extLst>
      <p:ext uri="{BB962C8B-B14F-4D97-AF65-F5344CB8AC3E}">
        <p14:creationId xmlns:p14="http://schemas.microsoft.com/office/powerpoint/2010/main" val="2609306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B6BA39-4449-0540-9D07-E732CB1C6E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8AC4CA-2F79-B4BC-AD76-DF447ACBB1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3F459-71D1-A3FA-7C1F-896D29BFBA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7C512-9B5A-4D7B-B1D8-89F30CF231E1}" type="datetimeFigureOut">
              <a:rPr lang="en-US" smtClean="0"/>
              <a:t>1/24/2024</a:t>
            </a:fld>
            <a:endParaRPr lang="en-US"/>
          </a:p>
        </p:txBody>
      </p:sp>
      <p:sp>
        <p:nvSpPr>
          <p:cNvPr id="5" name="Footer Placeholder 4">
            <a:extLst>
              <a:ext uri="{FF2B5EF4-FFF2-40B4-BE49-F238E27FC236}">
                <a16:creationId xmlns:a16="http://schemas.microsoft.com/office/drawing/2014/main" id="{E3E79DF4-10AB-10D5-2EA7-AFB9568818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9D6AD8-302F-6D57-CA81-FB77A1BCD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0F599-1173-48BD-A01A-CC4452396439}" type="slidenum">
              <a:rPr lang="en-US" smtClean="0"/>
              <a:t>‹#›</a:t>
            </a:fld>
            <a:endParaRPr lang="en-US"/>
          </a:p>
        </p:txBody>
      </p:sp>
    </p:spTree>
    <p:extLst>
      <p:ext uri="{BB962C8B-B14F-4D97-AF65-F5344CB8AC3E}">
        <p14:creationId xmlns:p14="http://schemas.microsoft.com/office/powerpoint/2010/main" val="4038838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16085-EB5C-9AE7-916E-DEE09246D8AB}"/>
              </a:ext>
            </a:extLst>
          </p:cNvPr>
          <p:cNvSpPr>
            <a:spLocks noGrp="1"/>
          </p:cNvSpPr>
          <p:nvPr>
            <p:ph type="title"/>
          </p:nvPr>
        </p:nvSpPr>
        <p:spPr/>
        <p:txBody>
          <a:bodyPr/>
          <a:lstStyle/>
          <a:p>
            <a:pPr algn="ctr"/>
            <a:r>
              <a:rPr lang="en-US" dirty="0"/>
              <a:t>VIIRS Boat Detection (VBD)</a:t>
            </a:r>
          </a:p>
        </p:txBody>
      </p:sp>
      <p:sp>
        <p:nvSpPr>
          <p:cNvPr id="3" name="Content Placeholder 2">
            <a:extLst>
              <a:ext uri="{FF2B5EF4-FFF2-40B4-BE49-F238E27FC236}">
                <a16:creationId xmlns:a16="http://schemas.microsoft.com/office/drawing/2014/main" id="{B7A1CEBA-A5D8-8CB6-FA09-0BCE1D13FBE8}"/>
              </a:ext>
            </a:extLst>
          </p:cNvPr>
          <p:cNvSpPr>
            <a:spLocks noGrp="1"/>
          </p:cNvSpPr>
          <p:nvPr>
            <p:ph idx="1"/>
          </p:nvPr>
        </p:nvSpPr>
        <p:spPr/>
        <p:txBody>
          <a:bodyPr/>
          <a:lstStyle/>
          <a:p>
            <a:pPr marL="0" indent="0" algn="ctr">
              <a:buNone/>
            </a:pPr>
            <a:r>
              <a:rPr lang="en-US" dirty="0"/>
              <a:t>Chris Elvidge</a:t>
            </a:r>
          </a:p>
          <a:p>
            <a:pPr marL="0" indent="0" algn="ctr">
              <a:buNone/>
            </a:pPr>
            <a:r>
              <a:rPr lang="en-US" dirty="0"/>
              <a:t>AIT Nighttime Remote Sensing</a:t>
            </a:r>
          </a:p>
          <a:p>
            <a:pPr marL="0" indent="0" algn="ctr">
              <a:buNone/>
            </a:pPr>
            <a:r>
              <a:rPr lang="en-US" dirty="0"/>
              <a:t>Lecture 9</a:t>
            </a:r>
          </a:p>
          <a:p>
            <a:pPr marL="0" indent="0" algn="ctr">
              <a:buNone/>
            </a:pPr>
            <a:r>
              <a:rPr lang="en-US" dirty="0"/>
              <a:t>January 25, 2024</a:t>
            </a:r>
          </a:p>
        </p:txBody>
      </p:sp>
    </p:spTree>
    <p:extLst>
      <p:ext uri="{BB962C8B-B14F-4D97-AF65-F5344CB8AC3E}">
        <p14:creationId xmlns:p14="http://schemas.microsoft.com/office/powerpoint/2010/main" val="2486567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5C20-6685-27D5-0692-91BF69F8A0B1}"/>
              </a:ext>
            </a:extLst>
          </p:cNvPr>
          <p:cNvSpPr>
            <a:spLocks noGrp="1"/>
          </p:cNvSpPr>
          <p:nvPr>
            <p:ph type="title"/>
          </p:nvPr>
        </p:nvSpPr>
        <p:spPr>
          <a:xfrm>
            <a:off x="9885680" y="1066165"/>
            <a:ext cx="2306320" cy="1325563"/>
          </a:xfrm>
        </p:spPr>
        <p:txBody>
          <a:bodyPr>
            <a:normAutofit fontScale="90000"/>
          </a:bodyPr>
          <a:lstStyle/>
          <a:p>
            <a:r>
              <a:rPr lang="en-US" dirty="0"/>
              <a:t>Flattening variance  levels at the edge of scan.</a:t>
            </a:r>
          </a:p>
        </p:txBody>
      </p:sp>
      <p:pic>
        <p:nvPicPr>
          <p:cNvPr id="3" name="Picture 2">
            <a:extLst>
              <a:ext uri="{FF2B5EF4-FFF2-40B4-BE49-F238E27FC236}">
                <a16:creationId xmlns:a16="http://schemas.microsoft.com/office/drawing/2014/main" id="{40110F1C-C3D1-E2CD-91F6-0165FD0C4687}"/>
              </a:ext>
            </a:extLst>
          </p:cNvPr>
          <p:cNvPicPr>
            <a:picLocks noChangeAspect="1"/>
          </p:cNvPicPr>
          <p:nvPr/>
        </p:nvPicPr>
        <p:blipFill>
          <a:blip r:embed="rId2"/>
          <a:stretch>
            <a:fillRect/>
          </a:stretch>
        </p:blipFill>
        <p:spPr>
          <a:xfrm>
            <a:off x="76273" y="0"/>
            <a:ext cx="9575728" cy="6306055"/>
          </a:xfrm>
          <a:prstGeom prst="rect">
            <a:avLst/>
          </a:prstGeom>
        </p:spPr>
      </p:pic>
      <p:sp>
        <p:nvSpPr>
          <p:cNvPr id="5" name="TextBox 4">
            <a:extLst>
              <a:ext uri="{FF2B5EF4-FFF2-40B4-BE49-F238E27FC236}">
                <a16:creationId xmlns:a16="http://schemas.microsoft.com/office/drawing/2014/main" id="{998FA453-2F22-C951-0FCE-C19AB9418373}"/>
              </a:ext>
            </a:extLst>
          </p:cNvPr>
          <p:cNvSpPr txBox="1"/>
          <p:nvPr/>
        </p:nvSpPr>
        <p:spPr>
          <a:xfrm>
            <a:off x="2082800" y="252998"/>
            <a:ext cx="6217920" cy="2308324"/>
          </a:xfrm>
          <a:prstGeom prst="rect">
            <a:avLst/>
          </a:prstGeom>
          <a:noFill/>
        </p:spPr>
        <p:txBody>
          <a:bodyPr wrap="square">
            <a:spAutoFit/>
          </a:bodyPr>
          <a:lstStyle/>
          <a:p>
            <a:r>
              <a:rPr lang="en-US" dirty="0"/>
              <a:t>Figure 3</a:t>
            </a:r>
          </a:p>
          <a:p>
            <a:r>
              <a:rPr lang="en-US" dirty="0"/>
              <a:t>The blue line indicates local variance for individual aggregation zones for the log(DNB) data from a reference dark night open ocean aggregate. This metric shows the increase in noise levels as a function of scan angle and aggregation zone and is sometimes referred to as “the smile”. The green line is a sixth order polynomial fit, which is used as input to the Weiner filter to flatten noise levels across the full swath.</a:t>
            </a:r>
          </a:p>
        </p:txBody>
      </p:sp>
    </p:spTree>
    <p:extLst>
      <p:ext uri="{BB962C8B-B14F-4D97-AF65-F5344CB8AC3E}">
        <p14:creationId xmlns:p14="http://schemas.microsoft.com/office/powerpoint/2010/main" val="3188034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03BBB2-6387-CCF4-F7A7-32DEC3E86880}"/>
              </a:ext>
            </a:extLst>
          </p:cNvPr>
          <p:cNvSpPr>
            <a:spLocks noGrp="1"/>
          </p:cNvSpPr>
          <p:nvPr>
            <p:ph type="title"/>
          </p:nvPr>
        </p:nvSpPr>
        <p:spPr>
          <a:xfrm>
            <a:off x="299720" y="0"/>
            <a:ext cx="10515600" cy="1325563"/>
          </a:xfrm>
        </p:spPr>
        <p:txBody>
          <a:bodyPr/>
          <a:lstStyle/>
          <a:p>
            <a:r>
              <a:rPr lang="en-US" dirty="0"/>
              <a:t>Moonless SMI example</a:t>
            </a:r>
          </a:p>
        </p:txBody>
      </p:sp>
      <p:pic>
        <p:nvPicPr>
          <p:cNvPr id="5" name="Picture 4">
            <a:extLst>
              <a:ext uri="{FF2B5EF4-FFF2-40B4-BE49-F238E27FC236}">
                <a16:creationId xmlns:a16="http://schemas.microsoft.com/office/drawing/2014/main" id="{1DA13433-26B4-47DC-7580-A3DEBCC88511}"/>
              </a:ext>
            </a:extLst>
          </p:cNvPr>
          <p:cNvPicPr>
            <a:picLocks noChangeAspect="1"/>
          </p:cNvPicPr>
          <p:nvPr/>
        </p:nvPicPr>
        <p:blipFill>
          <a:blip r:embed="rId2"/>
          <a:stretch>
            <a:fillRect/>
          </a:stretch>
        </p:blipFill>
        <p:spPr>
          <a:xfrm>
            <a:off x="0" y="1279693"/>
            <a:ext cx="12192000" cy="4298614"/>
          </a:xfrm>
          <a:prstGeom prst="rect">
            <a:avLst/>
          </a:prstGeom>
        </p:spPr>
      </p:pic>
      <p:sp>
        <p:nvSpPr>
          <p:cNvPr id="7" name="TextBox 6">
            <a:extLst>
              <a:ext uri="{FF2B5EF4-FFF2-40B4-BE49-F238E27FC236}">
                <a16:creationId xmlns:a16="http://schemas.microsoft.com/office/drawing/2014/main" id="{BCD63997-D85D-0253-C195-7DB96F73BB1C}"/>
              </a:ext>
            </a:extLst>
          </p:cNvPr>
          <p:cNvSpPr txBox="1"/>
          <p:nvPr/>
        </p:nvSpPr>
        <p:spPr>
          <a:xfrm>
            <a:off x="6268720" y="0"/>
            <a:ext cx="6096000" cy="1200329"/>
          </a:xfrm>
          <a:prstGeom prst="rect">
            <a:avLst/>
          </a:prstGeom>
          <a:noFill/>
        </p:spPr>
        <p:txBody>
          <a:bodyPr wrap="square">
            <a:spAutoFit/>
          </a:bodyPr>
          <a:lstStyle/>
          <a:p>
            <a:r>
              <a:rPr lang="en-US" dirty="0"/>
              <a:t>Figure 4</a:t>
            </a:r>
          </a:p>
          <a:p>
            <a:r>
              <a:rPr lang="en-US" dirty="0"/>
              <a:t>Example of raw DNB data, median filtered version with spike removed, and spike feature image made by subtracting the median filtered image from the original data.</a:t>
            </a:r>
          </a:p>
        </p:txBody>
      </p:sp>
    </p:spTree>
    <p:extLst>
      <p:ext uri="{BB962C8B-B14F-4D97-AF65-F5344CB8AC3E}">
        <p14:creationId xmlns:p14="http://schemas.microsoft.com/office/powerpoint/2010/main" val="1115071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909E-5BEF-DE8B-9504-80BA8F5EFF4E}"/>
              </a:ext>
            </a:extLst>
          </p:cNvPr>
          <p:cNvSpPr>
            <a:spLocks noGrp="1"/>
          </p:cNvSpPr>
          <p:nvPr>
            <p:ph type="title"/>
          </p:nvPr>
        </p:nvSpPr>
        <p:spPr>
          <a:xfrm>
            <a:off x="9856693" y="365125"/>
            <a:ext cx="1896035" cy="1325563"/>
          </a:xfrm>
        </p:spPr>
        <p:txBody>
          <a:bodyPr>
            <a:normAutofit fontScale="90000"/>
          </a:bodyPr>
          <a:lstStyle/>
          <a:p>
            <a:r>
              <a:rPr lang="en-US" dirty="0"/>
              <a:t>SMI</a:t>
            </a:r>
            <a:br>
              <a:rPr lang="en-US" dirty="0"/>
            </a:br>
            <a:r>
              <a:rPr lang="en-US" dirty="0"/>
              <a:t>transect</a:t>
            </a:r>
          </a:p>
        </p:txBody>
      </p:sp>
      <p:pic>
        <p:nvPicPr>
          <p:cNvPr id="3" name="Picture 2">
            <a:extLst>
              <a:ext uri="{FF2B5EF4-FFF2-40B4-BE49-F238E27FC236}">
                <a16:creationId xmlns:a16="http://schemas.microsoft.com/office/drawing/2014/main" id="{419280C2-CA72-DD32-0D5D-96588BB19CD2}"/>
              </a:ext>
            </a:extLst>
          </p:cNvPr>
          <p:cNvPicPr>
            <a:picLocks noChangeAspect="1"/>
          </p:cNvPicPr>
          <p:nvPr/>
        </p:nvPicPr>
        <p:blipFill>
          <a:blip r:embed="rId2"/>
          <a:stretch>
            <a:fillRect/>
          </a:stretch>
        </p:blipFill>
        <p:spPr>
          <a:xfrm>
            <a:off x="0" y="161364"/>
            <a:ext cx="9473627" cy="6858000"/>
          </a:xfrm>
          <a:prstGeom prst="rect">
            <a:avLst/>
          </a:prstGeom>
        </p:spPr>
      </p:pic>
      <p:sp>
        <p:nvSpPr>
          <p:cNvPr id="5" name="TextBox 4">
            <a:extLst>
              <a:ext uri="{FF2B5EF4-FFF2-40B4-BE49-F238E27FC236}">
                <a16:creationId xmlns:a16="http://schemas.microsoft.com/office/drawing/2014/main" id="{7DF05302-C035-F9A4-732E-81950CAC1B94}"/>
              </a:ext>
            </a:extLst>
          </p:cNvPr>
          <p:cNvSpPr txBox="1"/>
          <p:nvPr/>
        </p:nvSpPr>
        <p:spPr>
          <a:xfrm>
            <a:off x="9473627" y="2042774"/>
            <a:ext cx="2159573" cy="2031325"/>
          </a:xfrm>
          <a:prstGeom prst="rect">
            <a:avLst/>
          </a:prstGeom>
          <a:noFill/>
        </p:spPr>
        <p:txBody>
          <a:bodyPr wrap="square">
            <a:spAutoFit/>
          </a:bodyPr>
          <a:lstStyle/>
          <a:p>
            <a:r>
              <a:rPr lang="en-US" dirty="0"/>
              <a:t>Figure 6</a:t>
            </a:r>
          </a:p>
          <a:p>
            <a:r>
              <a:rPr lang="en-US" dirty="0"/>
              <a:t>Example transect of DNB data with boat detection spikes (blue) and the median filtered counterpart (red).</a:t>
            </a:r>
          </a:p>
        </p:txBody>
      </p:sp>
    </p:spTree>
    <p:extLst>
      <p:ext uri="{BB962C8B-B14F-4D97-AF65-F5344CB8AC3E}">
        <p14:creationId xmlns:p14="http://schemas.microsoft.com/office/powerpoint/2010/main" val="3874645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1538-1276-0C86-EF62-CB40A081DC7C}"/>
              </a:ext>
            </a:extLst>
          </p:cNvPr>
          <p:cNvSpPr>
            <a:spLocks noGrp="1"/>
          </p:cNvSpPr>
          <p:nvPr>
            <p:ph type="title"/>
          </p:nvPr>
        </p:nvSpPr>
        <p:spPr>
          <a:xfrm>
            <a:off x="9772004" y="365125"/>
            <a:ext cx="2585843" cy="1325563"/>
          </a:xfrm>
        </p:spPr>
        <p:txBody>
          <a:bodyPr>
            <a:normAutofit/>
          </a:bodyPr>
          <a:lstStyle/>
          <a:p>
            <a:r>
              <a:rPr lang="en-US" dirty="0"/>
              <a:t>SMI transect</a:t>
            </a:r>
          </a:p>
        </p:txBody>
      </p:sp>
      <p:pic>
        <p:nvPicPr>
          <p:cNvPr id="3" name="Picture 2">
            <a:extLst>
              <a:ext uri="{FF2B5EF4-FFF2-40B4-BE49-F238E27FC236}">
                <a16:creationId xmlns:a16="http://schemas.microsoft.com/office/drawing/2014/main" id="{33B4BA61-BA99-DC4C-DC68-6340E863AD13}"/>
              </a:ext>
            </a:extLst>
          </p:cNvPr>
          <p:cNvPicPr>
            <a:picLocks noChangeAspect="1"/>
          </p:cNvPicPr>
          <p:nvPr/>
        </p:nvPicPr>
        <p:blipFill>
          <a:blip r:embed="rId2"/>
          <a:stretch>
            <a:fillRect/>
          </a:stretch>
        </p:blipFill>
        <p:spPr>
          <a:xfrm>
            <a:off x="295359" y="0"/>
            <a:ext cx="9476646" cy="6858000"/>
          </a:xfrm>
          <a:prstGeom prst="rect">
            <a:avLst/>
          </a:prstGeom>
        </p:spPr>
      </p:pic>
      <p:sp>
        <p:nvSpPr>
          <p:cNvPr id="5" name="TextBox 4">
            <a:extLst>
              <a:ext uri="{FF2B5EF4-FFF2-40B4-BE49-F238E27FC236}">
                <a16:creationId xmlns:a16="http://schemas.microsoft.com/office/drawing/2014/main" id="{F96D70CE-CD0F-4222-816A-8B6008FDBFE7}"/>
              </a:ext>
            </a:extLst>
          </p:cNvPr>
          <p:cNvSpPr txBox="1"/>
          <p:nvPr/>
        </p:nvSpPr>
        <p:spPr>
          <a:xfrm>
            <a:off x="9670404" y="1755141"/>
            <a:ext cx="2145676" cy="3139321"/>
          </a:xfrm>
          <a:prstGeom prst="rect">
            <a:avLst/>
          </a:prstGeom>
          <a:noFill/>
        </p:spPr>
        <p:txBody>
          <a:bodyPr wrap="square">
            <a:spAutoFit/>
          </a:bodyPr>
          <a:lstStyle/>
          <a:p>
            <a:r>
              <a:rPr lang="en-US" dirty="0"/>
              <a:t>Figure 7</a:t>
            </a:r>
          </a:p>
          <a:p>
            <a:r>
              <a:rPr lang="en-US" dirty="0"/>
              <a:t>Spike Median Index (SMI) data of the transect from Figure 6. The green line is the detection threshold. The red triangles mark the location of detected spikes.</a:t>
            </a:r>
          </a:p>
          <a:p>
            <a:endParaRPr lang="en-US" dirty="0"/>
          </a:p>
        </p:txBody>
      </p:sp>
    </p:spTree>
    <p:extLst>
      <p:ext uri="{BB962C8B-B14F-4D97-AF65-F5344CB8AC3E}">
        <p14:creationId xmlns:p14="http://schemas.microsoft.com/office/powerpoint/2010/main" val="1441238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879EF8-9F9C-EAEB-C2B4-D517268CD69B}"/>
              </a:ext>
            </a:extLst>
          </p:cNvPr>
          <p:cNvPicPr>
            <a:picLocks noChangeAspect="1"/>
          </p:cNvPicPr>
          <p:nvPr/>
        </p:nvPicPr>
        <p:blipFill>
          <a:blip r:embed="rId2"/>
          <a:stretch>
            <a:fillRect/>
          </a:stretch>
        </p:blipFill>
        <p:spPr>
          <a:xfrm>
            <a:off x="528692" y="215780"/>
            <a:ext cx="7272428" cy="5505680"/>
          </a:xfrm>
          <a:prstGeom prst="rect">
            <a:avLst/>
          </a:prstGeom>
        </p:spPr>
      </p:pic>
      <p:sp>
        <p:nvSpPr>
          <p:cNvPr id="4" name="TextBox 3">
            <a:extLst>
              <a:ext uri="{FF2B5EF4-FFF2-40B4-BE49-F238E27FC236}">
                <a16:creationId xmlns:a16="http://schemas.microsoft.com/office/drawing/2014/main" id="{BC1B3C54-6DA2-EB96-72EC-40B201BF8690}"/>
              </a:ext>
            </a:extLst>
          </p:cNvPr>
          <p:cNvSpPr txBox="1"/>
          <p:nvPr/>
        </p:nvSpPr>
        <p:spPr>
          <a:xfrm>
            <a:off x="8051801" y="429463"/>
            <a:ext cx="3713108" cy="5262979"/>
          </a:xfrm>
          <a:prstGeom prst="rect">
            <a:avLst/>
          </a:prstGeom>
          <a:noFill/>
        </p:spPr>
        <p:txBody>
          <a:bodyPr wrap="square" rtlCol="0">
            <a:spAutoFit/>
          </a:bodyPr>
          <a:lstStyle/>
          <a:p>
            <a:r>
              <a:rPr lang="en-US" sz="2800" dirty="0"/>
              <a:t>VBD detections are labeled based on the sharpness of the DNB spike, its persistence level, and location.</a:t>
            </a:r>
          </a:p>
          <a:p>
            <a:r>
              <a:rPr lang="en-US" sz="2800" dirty="0"/>
              <a:t>Three indices are used to label the detection type: SMI, spike height, sharpness and percent frequency of detection.  VNF’s gas flares are used to </a:t>
            </a:r>
            <a:r>
              <a:rPr lang="en-US" sz="2800" dirty="0" err="1"/>
              <a:t>lable</a:t>
            </a:r>
            <a:r>
              <a:rPr lang="en-US" sz="2800" dirty="0"/>
              <a:t> the flares.</a:t>
            </a:r>
          </a:p>
        </p:txBody>
      </p:sp>
    </p:spTree>
    <p:extLst>
      <p:ext uri="{BB962C8B-B14F-4D97-AF65-F5344CB8AC3E}">
        <p14:creationId xmlns:p14="http://schemas.microsoft.com/office/powerpoint/2010/main" val="1736633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04B189-CBBE-BBA7-D0DD-77DC20A4F9E9}"/>
              </a:ext>
            </a:extLst>
          </p:cNvPr>
          <p:cNvPicPr>
            <a:picLocks noChangeAspect="1"/>
          </p:cNvPicPr>
          <p:nvPr/>
        </p:nvPicPr>
        <p:blipFill>
          <a:blip r:embed="rId2"/>
          <a:stretch>
            <a:fillRect/>
          </a:stretch>
        </p:blipFill>
        <p:spPr>
          <a:xfrm>
            <a:off x="1818640" y="163523"/>
            <a:ext cx="8178800" cy="4381182"/>
          </a:xfrm>
          <a:prstGeom prst="rect">
            <a:avLst/>
          </a:prstGeom>
        </p:spPr>
      </p:pic>
      <p:sp>
        <p:nvSpPr>
          <p:cNvPr id="4" name="TextBox 3">
            <a:extLst>
              <a:ext uri="{FF2B5EF4-FFF2-40B4-BE49-F238E27FC236}">
                <a16:creationId xmlns:a16="http://schemas.microsoft.com/office/drawing/2014/main" id="{ADF88055-FB2B-8D9A-361C-2A3F3FBACD85}"/>
              </a:ext>
            </a:extLst>
          </p:cNvPr>
          <p:cNvSpPr txBox="1"/>
          <p:nvPr/>
        </p:nvSpPr>
        <p:spPr>
          <a:xfrm flipH="1">
            <a:off x="284480" y="4341096"/>
            <a:ext cx="11419840" cy="2246769"/>
          </a:xfrm>
          <a:prstGeom prst="rect">
            <a:avLst/>
          </a:prstGeom>
          <a:noFill/>
        </p:spPr>
        <p:txBody>
          <a:bodyPr wrap="square">
            <a:spAutoFit/>
          </a:bodyPr>
          <a:lstStyle/>
          <a:p>
            <a:r>
              <a:rPr lang="en-US" sz="2800" dirty="0"/>
              <a:t>Figure 13</a:t>
            </a:r>
          </a:p>
          <a:p>
            <a:r>
              <a:rPr lang="en-US" sz="2800" dirty="0"/>
              <a:t>The contrast enhanced DNB image subset on the left showing a cluster of boats. The corresponding boat detections are shown on the right. QF1 strong detections are marked as sailing boats. QF2 weak detections are marked as three concentric circles.</a:t>
            </a:r>
          </a:p>
        </p:txBody>
      </p:sp>
    </p:spTree>
    <p:extLst>
      <p:ext uri="{BB962C8B-B14F-4D97-AF65-F5344CB8AC3E}">
        <p14:creationId xmlns:p14="http://schemas.microsoft.com/office/powerpoint/2010/main" val="437927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7516C-085B-5509-6BF5-4A0901B574EF}"/>
              </a:ext>
            </a:extLst>
          </p:cNvPr>
          <p:cNvPicPr>
            <a:picLocks noChangeAspect="1"/>
          </p:cNvPicPr>
          <p:nvPr/>
        </p:nvPicPr>
        <p:blipFill>
          <a:blip r:embed="rId2"/>
          <a:stretch>
            <a:fillRect/>
          </a:stretch>
        </p:blipFill>
        <p:spPr>
          <a:xfrm>
            <a:off x="0" y="-107577"/>
            <a:ext cx="8634563" cy="6858000"/>
          </a:xfrm>
          <a:prstGeom prst="rect">
            <a:avLst/>
          </a:prstGeom>
        </p:spPr>
      </p:pic>
      <p:sp>
        <p:nvSpPr>
          <p:cNvPr id="2" name="Title 1">
            <a:extLst>
              <a:ext uri="{FF2B5EF4-FFF2-40B4-BE49-F238E27FC236}">
                <a16:creationId xmlns:a16="http://schemas.microsoft.com/office/drawing/2014/main" id="{BE8215F0-3D05-6BF2-6ED1-0B38C373EADB}"/>
              </a:ext>
            </a:extLst>
          </p:cNvPr>
          <p:cNvSpPr>
            <a:spLocks noGrp="1"/>
          </p:cNvSpPr>
          <p:nvPr>
            <p:ph type="title"/>
          </p:nvPr>
        </p:nvSpPr>
        <p:spPr>
          <a:xfrm>
            <a:off x="8969786" y="462159"/>
            <a:ext cx="2904565" cy="1325563"/>
          </a:xfrm>
        </p:spPr>
        <p:txBody>
          <a:bodyPr>
            <a:normAutofit fontScale="90000"/>
          </a:bodyPr>
          <a:lstStyle/>
          <a:p>
            <a:r>
              <a:rPr lang="en-US" dirty="0"/>
              <a:t>SMI scattergram for moonless night</a:t>
            </a:r>
          </a:p>
        </p:txBody>
      </p:sp>
      <p:sp>
        <p:nvSpPr>
          <p:cNvPr id="5" name="TextBox 4">
            <a:extLst>
              <a:ext uri="{FF2B5EF4-FFF2-40B4-BE49-F238E27FC236}">
                <a16:creationId xmlns:a16="http://schemas.microsoft.com/office/drawing/2014/main" id="{6FC24920-A3FB-2D9D-46DF-416158462D11}"/>
              </a:ext>
            </a:extLst>
          </p:cNvPr>
          <p:cNvSpPr txBox="1"/>
          <p:nvPr/>
        </p:nvSpPr>
        <p:spPr>
          <a:xfrm>
            <a:off x="8634563" y="2205058"/>
            <a:ext cx="3048000" cy="3970318"/>
          </a:xfrm>
          <a:prstGeom prst="rect">
            <a:avLst/>
          </a:prstGeom>
          <a:noFill/>
        </p:spPr>
        <p:txBody>
          <a:bodyPr wrap="square">
            <a:spAutoFit/>
          </a:bodyPr>
          <a:lstStyle/>
          <a:p>
            <a:r>
              <a:rPr lang="en-US" dirty="0"/>
              <a:t>Figure 5</a:t>
            </a:r>
          </a:p>
          <a:p>
            <a:r>
              <a:rPr lang="en-US" dirty="0"/>
              <a:t>Scattergram of spike median index (SMI) vs. DNB radiances for a DNB aggregate. There is a dense cloud of background data values in the lower center part of the chart. Spike features are present in the quill-like appendage on the upper right side of the background pixel set. The red and green points are from QF1 (red) and QF2 (green) spike detections.</a:t>
            </a:r>
          </a:p>
        </p:txBody>
      </p:sp>
    </p:spTree>
    <p:extLst>
      <p:ext uri="{BB962C8B-B14F-4D97-AF65-F5344CB8AC3E}">
        <p14:creationId xmlns:p14="http://schemas.microsoft.com/office/powerpoint/2010/main" val="407301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D98FD-B36E-DD98-FC52-8AF7B8F2FD88}"/>
              </a:ext>
            </a:extLst>
          </p:cNvPr>
          <p:cNvPicPr>
            <a:picLocks noChangeAspect="1"/>
          </p:cNvPicPr>
          <p:nvPr/>
        </p:nvPicPr>
        <p:blipFill>
          <a:blip r:embed="rId2"/>
          <a:stretch>
            <a:fillRect/>
          </a:stretch>
        </p:blipFill>
        <p:spPr>
          <a:xfrm>
            <a:off x="0" y="0"/>
            <a:ext cx="8717280" cy="5726837"/>
          </a:xfrm>
          <a:prstGeom prst="rect">
            <a:avLst/>
          </a:prstGeom>
        </p:spPr>
      </p:pic>
      <p:sp>
        <p:nvSpPr>
          <p:cNvPr id="9" name="TextBox 8">
            <a:extLst>
              <a:ext uri="{FF2B5EF4-FFF2-40B4-BE49-F238E27FC236}">
                <a16:creationId xmlns:a16="http://schemas.microsoft.com/office/drawing/2014/main" id="{E24BA8AC-A1E4-C6B4-D729-0E2EE51F5041}"/>
              </a:ext>
            </a:extLst>
          </p:cNvPr>
          <p:cNvSpPr txBox="1"/>
          <p:nvPr/>
        </p:nvSpPr>
        <p:spPr>
          <a:xfrm>
            <a:off x="9088170" y="596152"/>
            <a:ext cx="2527250" cy="3693319"/>
          </a:xfrm>
          <a:prstGeom prst="rect">
            <a:avLst/>
          </a:prstGeom>
          <a:noFill/>
        </p:spPr>
        <p:txBody>
          <a:bodyPr wrap="square">
            <a:spAutoFit/>
          </a:bodyPr>
          <a:lstStyle/>
          <a:p>
            <a:r>
              <a:rPr lang="en-US" dirty="0"/>
              <a:t>Figure 8</a:t>
            </a:r>
          </a:p>
          <a:p>
            <a:r>
              <a:rPr lang="en-US" dirty="0"/>
              <a:t>SHI vs. DNB radiances for three categories of pixels. Energetic particle detections have radiances exceeding 1000 nanowatts and SHI values in excess of 0.995. The SHI is used to divide the offshore lights into strong detections (QF1) and weak detections (QF2).</a:t>
            </a:r>
          </a:p>
        </p:txBody>
      </p:sp>
      <p:pic>
        <p:nvPicPr>
          <p:cNvPr id="16" name="Picture 15">
            <a:extLst>
              <a:ext uri="{FF2B5EF4-FFF2-40B4-BE49-F238E27FC236}">
                <a16:creationId xmlns:a16="http://schemas.microsoft.com/office/drawing/2014/main" id="{2C96A2DF-A309-75AA-D226-EE3E430C1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85" y="5726837"/>
            <a:ext cx="10265030" cy="800169"/>
          </a:xfrm>
          <a:prstGeom prst="rect">
            <a:avLst/>
          </a:prstGeom>
        </p:spPr>
      </p:pic>
    </p:spTree>
    <p:extLst>
      <p:ext uri="{BB962C8B-B14F-4D97-AF65-F5344CB8AC3E}">
        <p14:creationId xmlns:p14="http://schemas.microsoft.com/office/powerpoint/2010/main" val="2007076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325E5-7D6D-6F08-A8D8-870509B19E0C}"/>
              </a:ext>
            </a:extLst>
          </p:cNvPr>
          <p:cNvSpPr>
            <a:spLocks noGrp="1"/>
          </p:cNvSpPr>
          <p:nvPr>
            <p:ph type="title"/>
          </p:nvPr>
        </p:nvSpPr>
        <p:spPr>
          <a:xfrm>
            <a:off x="9601200" y="607172"/>
            <a:ext cx="2716306" cy="3521075"/>
          </a:xfrm>
        </p:spPr>
        <p:txBody>
          <a:bodyPr>
            <a:normAutofit/>
          </a:bodyPr>
          <a:lstStyle/>
          <a:p>
            <a:r>
              <a:rPr lang="en-US" dirty="0"/>
              <a:t>SI – Sharpness Index</a:t>
            </a:r>
          </a:p>
        </p:txBody>
      </p:sp>
      <p:pic>
        <p:nvPicPr>
          <p:cNvPr id="3" name="Picture 2">
            <a:extLst>
              <a:ext uri="{FF2B5EF4-FFF2-40B4-BE49-F238E27FC236}">
                <a16:creationId xmlns:a16="http://schemas.microsoft.com/office/drawing/2014/main" id="{665C46ED-C0FE-F6F9-208B-0268852AE8C0}"/>
              </a:ext>
            </a:extLst>
          </p:cNvPr>
          <p:cNvPicPr>
            <a:picLocks noChangeAspect="1"/>
          </p:cNvPicPr>
          <p:nvPr/>
        </p:nvPicPr>
        <p:blipFill>
          <a:blip r:embed="rId2"/>
          <a:stretch>
            <a:fillRect/>
          </a:stretch>
        </p:blipFill>
        <p:spPr>
          <a:xfrm>
            <a:off x="0" y="155440"/>
            <a:ext cx="9601200" cy="5155855"/>
          </a:xfrm>
          <a:prstGeom prst="rect">
            <a:avLst/>
          </a:prstGeom>
        </p:spPr>
      </p:pic>
      <p:sp>
        <p:nvSpPr>
          <p:cNvPr id="5" name="TextBox 4">
            <a:extLst>
              <a:ext uri="{FF2B5EF4-FFF2-40B4-BE49-F238E27FC236}">
                <a16:creationId xmlns:a16="http://schemas.microsoft.com/office/drawing/2014/main" id="{9C0E83A4-7064-635A-BE03-73C74CD3AA4D}"/>
              </a:ext>
            </a:extLst>
          </p:cNvPr>
          <p:cNvSpPr txBox="1"/>
          <p:nvPr/>
        </p:nvSpPr>
        <p:spPr>
          <a:xfrm>
            <a:off x="165100" y="5380672"/>
            <a:ext cx="6223000" cy="1477328"/>
          </a:xfrm>
          <a:prstGeom prst="rect">
            <a:avLst/>
          </a:prstGeom>
          <a:noFill/>
        </p:spPr>
        <p:txBody>
          <a:bodyPr wrap="square">
            <a:spAutoFit/>
          </a:bodyPr>
          <a:lstStyle/>
          <a:p>
            <a:r>
              <a:rPr lang="en-US" dirty="0"/>
              <a:t>Figure 9</a:t>
            </a:r>
          </a:p>
          <a:p>
            <a:r>
              <a:rPr lang="en-US" dirty="0"/>
              <a:t>DNB for a set of sharp and fuzzy offshore lights vs. the corresponding blur detection output. Blur index values are high for sharp features and low for fuzzy features.</a:t>
            </a:r>
          </a:p>
          <a:p>
            <a:endParaRPr lang="en-US" dirty="0"/>
          </a:p>
        </p:txBody>
      </p:sp>
      <p:sp>
        <p:nvSpPr>
          <p:cNvPr id="7" name="TextBox 6">
            <a:extLst>
              <a:ext uri="{FF2B5EF4-FFF2-40B4-BE49-F238E27FC236}">
                <a16:creationId xmlns:a16="http://schemas.microsoft.com/office/drawing/2014/main" id="{DF30AC90-E060-C718-3FC9-4546C009FF53}"/>
              </a:ext>
            </a:extLst>
          </p:cNvPr>
          <p:cNvSpPr txBox="1"/>
          <p:nvPr/>
        </p:nvSpPr>
        <p:spPr>
          <a:xfrm>
            <a:off x="6842760" y="5380672"/>
            <a:ext cx="5349240" cy="1200329"/>
          </a:xfrm>
          <a:prstGeom prst="rect">
            <a:avLst/>
          </a:prstGeom>
          <a:noFill/>
        </p:spPr>
        <p:txBody>
          <a:bodyPr wrap="square">
            <a:spAutoFit/>
          </a:bodyPr>
          <a:lstStyle/>
          <a:p>
            <a:r>
              <a:rPr lang="en-US" dirty="0"/>
              <a:t>Vu, C.T.; Phan, T.D.; Chandler, D.M. S3: A spectral and spatial measure of local perceived</a:t>
            </a:r>
          </a:p>
          <a:p>
            <a:r>
              <a:rPr lang="en-US" dirty="0"/>
              <a:t>sharpness in natural images. IEEE Trans. Image Process. 2012, 21, 934–945.</a:t>
            </a:r>
          </a:p>
        </p:txBody>
      </p:sp>
    </p:spTree>
    <p:extLst>
      <p:ext uri="{BB962C8B-B14F-4D97-AF65-F5344CB8AC3E}">
        <p14:creationId xmlns:p14="http://schemas.microsoft.com/office/powerpoint/2010/main" val="1962567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8D6A0-D068-AA05-413D-DC2989760805}"/>
              </a:ext>
            </a:extLst>
          </p:cNvPr>
          <p:cNvSpPr>
            <a:spLocks noGrp="1"/>
          </p:cNvSpPr>
          <p:nvPr>
            <p:ph type="title"/>
          </p:nvPr>
        </p:nvSpPr>
        <p:spPr>
          <a:xfrm>
            <a:off x="228600" y="40145"/>
            <a:ext cx="4607560" cy="1341260"/>
          </a:xfrm>
        </p:spPr>
        <p:txBody>
          <a:bodyPr/>
          <a:lstStyle/>
          <a:p>
            <a:r>
              <a:rPr lang="en-US" dirty="0"/>
              <a:t>Lightning detection</a:t>
            </a:r>
          </a:p>
        </p:txBody>
      </p:sp>
      <p:pic>
        <p:nvPicPr>
          <p:cNvPr id="3" name="Picture 2">
            <a:extLst>
              <a:ext uri="{FF2B5EF4-FFF2-40B4-BE49-F238E27FC236}">
                <a16:creationId xmlns:a16="http://schemas.microsoft.com/office/drawing/2014/main" id="{B1A5446A-7F82-3F1D-A094-B9489B49BF43}"/>
              </a:ext>
            </a:extLst>
          </p:cNvPr>
          <p:cNvPicPr>
            <a:picLocks noChangeAspect="1"/>
          </p:cNvPicPr>
          <p:nvPr/>
        </p:nvPicPr>
        <p:blipFill>
          <a:blip r:embed="rId2"/>
          <a:stretch>
            <a:fillRect/>
          </a:stretch>
        </p:blipFill>
        <p:spPr>
          <a:xfrm>
            <a:off x="0" y="1381405"/>
            <a:ext cx="12192000" cy="5625361"/>
          </a:xfrm>
          <a:prstGeom prst="rect">
            <a:avLst/>
          </a:prstGeom>
        </p:spPr>
      </p:pic>
      <p:sp>
        <p:nvSpPr>
          <p:cNvPr id="5" name="TextBox 4">
            <a:extLst>
              <a:ext uri="{FF2B5EF4-FFF2-40B4-BE49-F238E27FC236}">
                <a16:creationId xmlns:a16="http://schemas.microsoft.com/office/drawing/2014/main" id="{913F0BC0-FC1A-73F8-003E-D7750EF098C6}"/>
              </a:ext>
            </a:extLst>
          </p:cNvPr>
          <p:cNvSpPr txBox="1"/>
          <p:nvPr/>
        </p:nvSpPr>
        <p:spPr>
          <a:xfrm>
            <a:off x="4836160" y="244178"/>
            <a:ext cx="6929120" cy="1477328"/>
          </a:xfrm>
          <a:prstGeom prst="rect">
            <a:avLst/>
          </a:prstGeom>
          <a:noFill/>
        </p:spPr>
        <p:txBody>
          <a:bodyPr wrap="square">
            <a:spAutoFit/>
          </a:bodyPr>
          <a:lstStyle/>
          <a:p>
            <a:r>
              <a:rPr lang="en-US" dirty="0"/>
              <a:t>Figure 10. Illumination detected from lightning forms horizontal ribbons exactly 16 lines wide, corresponding to the number of lines collected in a single sensor scan. The sample images shows three lightning features. The A-B lines shows the position of the along-track transect presented in Figure 11. The algorithm detected two of the three lightning features.</a:t>
            </a:r>
          </a:p>
        </p:txBody>
      </p:sp>
    </p:spTree>
    <p:extLst>
      <p:ext uri="{BB962C8B-B14F-4D97-AF65-F5344CB8AC3E}">
        <p14:creationId xmlns:p14="http://schemas.microsoft.com/office/powerpoint/2010/main" val="654437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remote control&#10;&#10;Description automatically generated">
            <a:extLst>
              <a:ext uri="{FF2B5EF4-FFF2-40B4-BE49-F238E27FC236}">
                <a16:creationId xmlns:a16="http://schemas.microsoft.com/office/drawing/2014/main" id="{BF727E22-CB99-5211-9B42-641C66357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54" y="102581"/>
            <a:ext cx="12132091" cy="6652837"/>
          </a:xfrm>
          <a:prstGeom prst="rect">
            <a:avLst/>
          </a:prstGeom>
        </p:spPr>
      </p:pic>
    </p:spTree>
    <p:extLst>
      <p:ext uri="{BB962C8B-B14F-4D97-AF65-F5344CB8AC3E}">
        <p14:creationId xmlns:p14="http://schemas.microsoft.com/office/powerpoint/2010/main" val="3327380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FF3AEA-1C65-2AF7-DC63-F6CA11CD45CB}"/>
              </a:ext>
            </a:extLst>
          </p:cNvPr>
          <p:cNvPicPr>
            <a:picLocks noChangeAspect="1"/>
          </p:cNvPicPr>
          <p:nvPr/>
        </p:nvPicPr>
        <p:blipFill>
          <a:blip r:embed="rId2"/>
          <a:stretch>
            <a:fillRect/>
          </a:stretch>
        </p:blipFill>
        <p:spPr>
          <a:xfrm>
            <a:off x="0" y="0"/>
            <a:ext cx="9704005" cy="6360160"/>
          </a:xfrm>
          <a:prstGeom prst="rect">
            <a:avLst/>
          </a:prstGeom>
        </p:spPr>
      </p:pic>
      <p:sp>
        <p:nvSpPr>
          <p:cNvPr id="4" name="TextBox 3">
            <a:extLst>
              <a:ext uri="{FF2B5EF4-FFF2-40B4-BE49-F238E27FC236}">
                <a16:creationId xmlns:a16="http://schemas.microsoft.com/office/drawing/2014/main" id="{F52895FC-6137-6E89-B674-AF19B03FCF63}"/>
              </a:ext>
            </a:extLst>
          </p:cNvPr>
          <p:cNvSpPr txBox="1"/>
          <p:nvPr/>
        </p:nvSpPr>
        <p:spPr>
          <a:xfrm>
            <a:off x="9804400" y="817156"/>
            <a:ext cx="2437183" cy="4247317"/>
          </a:xfrm>
          <a:prstGeom prst="rect">
            <a:avLst/>
          </a:prstGeom>
          <a:noFill/>
        </p:spPr>
        <p:txBody>
          <a:bodyPr wrap="square">
            <a:spAutoFit/>
          </a:bodyPr>
          <a:lstStyle/>
          <a:p>
            <a:r>
              <a:rPr lang="en-US" sz="2800" dirty="0"/>
              <a:t>Figure 11</a:t>
            </a:r>
          </a:p>
          <a:p>
            <a:r>
              <a:rPr lang="en-US" sz="2800" dirty="0"/>
              <a:t>Graphical representation of the lightning algorithm based on the pixels along transect A–B on Figure 10.</a:t>
            </a:r>
          </a:p>
          <a:p>
            <a:endParaRPr lang="en-US" dirty="0"/>
          </a:p>
        </p:txBody>
      </p:sp>
    </p:spTree>
    <p:extLst>
      <p:ext uri="{BB962C8B-B14F-4D97-AF65-F5344CB8AC3E}">
        <p14:creationId xmlns:p14="http://schemas.microsoft.com/office/powerpoint/2010/main" val="231042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116269-A2C1-4918-AC7E-809A97A1CBE3}"/>
              </a:ext>
            </a:extLst>
          </p:cNvPr>
          <p:cNvPicPr>
            <a:picLocks noChangeAspect="1"/>
          </p:cNvPicPr>
          <p:nvPr/>
        </p:nvPicPr>
        <p:blipFill>
          <a:blip r:embed="rId2"/>
          <a:stretch>
            <a:fillRect/>
          </a:stretch>
        </p:blipFill>
        <p:spPr>
          <a:xfrm>
            <a:off x="-28098" y="477520"/>
            <a:ext cx="12248195" cy="4043680"/>
          </a:xfrm>
          <a:prstGeom prst="rect">
            <a:avLst/>
          </a:prstGeom>
        </p:spPr>
      </p:pic>
      <p:sp>
        <p:nvSpPr>
          <p:cNvPr id="4" name="TextBox 3">
            <a:extLst>
              <a:ext uri="{FF2B5EF4-FFF2-40B4-BE49-F238E27FC236}">
                <a16:creationId xmlns:a16="http://schemas.microsoft.com/office/drawing/2014/main" id="{8967696D-AE0A-B036-A9B4-9AE47E5B0190}"/>
              </a:ext>
            </a:extLst>
          </p:cNvPr>
          <p:cNvSpPr txBox="1"/>
          <p:nvPr/>
        </p:nvSpPr>
        <p:spPr>
          <a:xfrm>
            <a:off x="350520" y="4756557"/>
            <a:ext cx="11496040" cy="1815882"/>
          </a:xfrm>
          <a:prstGeom prst="rect">
            <a:avLst/>
          </a:prstGeom>
          <a:noFill/>
        </p:spPr>
        <p:txBody>
          <a:bodyPr wrap="square">
            <a:spAutoFit/>
          </a:bodyPr>
          <a:lstStyle/>
          <a:p>
            <a:r>
              <a:rPr lang="en-US" sz="2800" dirty="0"/>
              <a:t>Figure 12. The lighting features observed in DNB data collected north of Madura Island, Indonesia contains a combination of boats and gas flares. The two gas flares are identified based on short-wave infrared radiant emissions present in the simultaneously acquired M10 data.</a:t>
            </a:r>
          </a:p>
        </p:txBody>
      </p:sp>
    </p:spTree>
    <p:extLst>
      <p:ext uri="{BB962C8B-B14F-4D97-AF65-F5344CB8AC3E}">
        <p14:creationId xmlns:p14="http://schemas.microsoft.com/office/powerpoint/2010/main" val="2688070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A6490B-C964-3708-19D6-FCF63526ED91}"/>
              </a:ext>
            </a:extLst>
          </p:cNvPr>
          <p:cNvPicPr>
            <a:picLocks noChangeAspect="1"/>
          </p:cNvPicPr>
          <p:nvPr/>
        </p:nvPicPr>
        <p:blipFill>
          <a:blip r:embed="rId2"/>
          <a:stretch>
            <a:fillRect/>
          </a:stretch>
        </p:blipFill>
        <p:spPr>
          <a:xfrm>
            <a:off x="-88239" y="0"/>
            <a:ext cx="9198558" cy="6858000"/>
          </a:xfrm>
          <a:prstGeom prst="rect">
            <a:avLst/>
          </a:prstGeom>
        </p:spPr>
      </p:pic>
      <p:sp>
        <p:nvSpPr>
          <p:cNvPr id="4" name="TextBox 3">
            <a:extLst>
              <a:ext uri="{FF2B5EF4-FFF2-40B4-BE49-F238E27FC236}">
                <a16:creationId xmlns:a16="http://schemas.microsoft.com/office/drawing/2014/main" id="{E49C38CB-7AD5-1723-ECF4-02D22E6E700C}"/>
              </a:ext>
            </a:extLst>
          </p:cNvPr>
          <p:cNvSpPr txBox="1"/>
          <p:nvPr/>
        </p:nvSpPr>
        <p:spPr>
          <a:xfrm>
            <a:off x="9255760" y="823574"/>
            <a:ext cx="2418080" cy="4832092"/>
          </a:xfrm>
          <a:prstGeom prst="rect">
            <a:avLst/>
          </a:prstGeom>
          <a:noFill/>
        </p:spPr>
        <p:txBody>
          <a:bodyPr wrap="square">
            <a:spAutoFit/>
          </a:bodyPr>
          <a:lstStyle/>
          <a:p>
            <a:r>
              <a:rPr lang="en-US" sz="2800" dirty="0"/>
              <a:t>Figure 15</a:t>
            </a:r>
          </a:p>
          <a:p>
            <a:r>
              <a:rPr lang="en-US" sz="2800" dirty="0"/>
              <a:t>DNB image of the Java Sea from 27 September 2014. The validation study area is marked with a white rectangle.</a:t>
            </a:r>
          </a:p>
        </p:txBody>
      </p:sp>
    </p:spTree>
    <p:extLst>
      <p:ext uri="{BB962C8B-B14F-4D97-AF65-F5344CB8AC3E}">
        <p14:creationId xmlns:p14="http://schemas.microsoft.com/office/powerpoint/2010/main" val="1825347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E3638-1760-2E3A-0F5F-B8A8E8917B8B}"/>
              </a:ext>
            </a:extLst>
          </p:cNvPr>
          <p:cNvPicPr>
            <a:picLocks noChangeAspect="1"/>
          </p:cNvPicPr>
          <p:nvPr/>
        </p:nvPicPr>
        <p:blipFill>
          <a:blip r:embed="rId2"/>
          <a:stretch>
            <a:fillRect/>
          </a:stretch>
        </p:blipFill>
        <p:spPr>
          <a:xfrm>
            <a:off x="0" y="0"/>
            <a:ext cx="9191168" cy="6858000"/>
          </a:xfrm>
          <a:prstGeom prst="rect">
            <a:avLst/>
          </a:prstGeom>
        </p:spPr>
      </p:pic>
      <p:sp>
        <p:nvSpPr>
          <p:cNvPr id="4" name="TextBox 3">
            <a:extLst>
              <a:ext uri="{FF2B5EF4-FFF2-40B4-BE49-F238E27FC236}">
                <a16:creationId xmlns:a16="http://schemas.microsoft.com/office/drawing/2014/main" id="{7E18F6DF-ABE3-5DE4-C747-441372C7A29B}"/>
              </a:ext>
            </a:extLst>
          </p:cNvPr>
          <p:cNvSpPr txBox="1"/>
          <p:nvPr/>
        </p:nvSpPr>
        <p:spPr>
          <a:xfrm>
            <a:off x="9367520" y="687755"/>
            <a:ext cx="2072640" cy="2677656"/>
          </a:xfrm>
          <a:prstGeom prst="rect">
            <a:avLst/>
          </a:prstGeom>
          <a:noFill/>
        </p:spPr>
        <p:txBody>
          <a:bodyPr wrap="square">
            <a:spAutoFit/>
          </a:bodyPr>
          <a:lstStyle/>
          <a:p>
            <a:r>
              <a:rPr lang="en-US" sz="2800" dirty="0"/>
              <a:t>Figure 16</a:t>
            </a:r>
          </a:p>
          <a:p>
            <a:r>
              <a:rPr lang="en-US" sz="2800" dirty="0"/>
              <a:t>The analysts identified 594 boats in the study area.</a:t>
            </a:r>
          </a:p>
        </p:txBody>
      </p:sp>
    </p:spTree>
    <p:extLst>
      <p:ext uri="{BB962C8B-B14F-4D97-AF65-F5344CB8AC3E}">
        <p14:creationId xmlns:p14="http://schemas.microsoft.com/office/powerpoint/2010/main" val="1403073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7A6CC-6BC3-400E-4111-3601CE358391}"/>
              </a:ext>
            </a:extLst>
          </p:cNvPr>
          <p:cNvPicPr>
            <a:picLocks noChangeAspect="1"/>
          </p:cNvPicPr>
          <p:nvPr/>
        </p:nvPicPr>
        <p:blipFill>
          <a:blip r:embed="rId2"/>
          <a:stretch>
            <a:fillRect/>
          </a:stretch>
        </p:blipFill>
        <p:spPr>
          <a:xfrm>
            <a:off x="0" y="0"/>
            <a:ext cx="8542070" cy="6390640"/>
          </a:xfrm>
          <a:prstGeom prst="rect">
            <a:avLst/>
          </a:prstGeom>
        </p:spPr>
      </p:pic>
      <p:sp>
        <p:nvSpPr>
          <p:cNvPr id="5" name="TextBox 4">
            <a:extLst>
              <a:ext uri="{FF2B5EF4-FFF2-40B4-BE49-F238E27FC236}">
                <a16:creationId xmlns:a16="http://schemas.microsoft.com/office/drawing/2014/main" id="{38C65F3D-B905-6B3A-5890-535916EE9CF3}"/>
              </a:ext>
            </a:extLst>
          </p:cNvPr>
          <p:cNvSpPr txBox="1"/>
          <p:nvPr/>
        </p:nvSpPr>
        <p:spPr>
          <a:xfrm>
            <a:off x="8859520" y="1128374"/>
            <a:ext cx="2600960" cy="1754326"/>
          </a:xfrm>
          <a:prstGeom prst="rect">
            <a:avLst/>
          </a:prstGeom>
          <a:noFill/>
        </p:spPr>
        <p:txBody>
          <a:bodyPr wrap="square">
            <a:spAutoFit/>
          </a:bodyPr>
          <a:lstStyle/>
          <a:p>
            <a:r>
              <a:rPr lang="en-US" dirty="0"/>
              <a:t>Figure 17</a:t>
            </a:r>
          </a:p>
          <a:p>
            <a:r>
              <a:rPr lang="en-US" dirty="0"/>
              <a:t>Algorithm identified 835 features. Red = QF1 (458 detections), Green = QF2 (287 detections), Blue = QF3 (2 detections).</a:t>
            </a:r>
          </a:p>
        </p:txBody>
      </p:sp>
    </p:spTree>
    <p:extLst>
      <p:ext uri="{BB962C8B-B14F-4D97-AF65-F5344CB8AC3E}">
        <p14:creationId xmlns:p14="http://schemas.microsoft.com/office/powerpoint/2010/main" val="2894366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E0A5F-07D0-A4D6-FEEC-C58B9DF84A2B}"/>
              </a:ext>
            </a:extLst>
          </p:cNvPr>
          <p:cNvPicPr>
            <a:picLocks noChangeAspect="1"/>
          </p:cNvPicPr>
          <p:nvPr/>
        </p:nvPicPr>
        <p:blipFill>
          <a:blip r:embed="rId2"/>
          <a:stretch>
            <a:fillRect/>
          </a:stretch>
        </p:blipFill>
        <p:spPr>
          <a:xfrm>
            <a:off x="140300" y="0"/>
            <a:ext cx="8924359" cy="6858000"/>
          </a:xfrm>
          <a:prstGeom prst="rect">
            <a:avLst/>
          </a:prstGeom>
        </p:spPr>
      </p:pic>
      <p:sp>
        <p:nvSpPr>
          <p:cNvPr id="5" name="TextBox 4">
            <a:extLst>
              <a:ext uri="{FF2B5EF4-FFF2-40B4-BE49-F238E27FC236}">
                <a16:creationId xmlns:a16="http://schemas.microsoft.com/office/drawing/2014/main" id="{BCDBE606-0606-BC60-393B-7289B8A7CE82}"/>
              </a:ext>
            </a:extLst>
          </p:cNvPr>
          <p:cNvSpPr txBox="1"/>
          <p:nvPr/>
        </p:nvSpPr>
        <p:spPr>
          <a:xfrm>
            <a:off x="9276080" y="1155115"/>
            <a:ext cx="6096000" cy="1384995"/>
          </a:xfrm>
          <a:prstGeom prst="rect">
            <a:avLst/>
          </a:prstGeom>
          <a:noFill/>
        </p:spPr>
        <p:txBody>
          <a:bodyPr wrap="square">
            <a:spAutoFit/>
          </a:bodyPr>
          <a:lstStyle/>
          <a:p>
            <a:r>
              <a:rPr lang="en-US" sz="2800" dirty="0"/>
              <a:t>Figure 18</a:t>
            </a:r>
          </a:p>
          <a:p>
            <a:r>
              <a:rPr lang="en-US" sz="2800" dirty="0"/>
              <a:t>Summary of the </a:t>
            </a:r>
          </a:p>
          <a:p>
            <a:r>
              <a:rPr lang="en-US" sz="2800" dirty="0"/>
              <a:t>validation results.</a:t>
            </a:r>
          </a:p>
        </p:txBody>
      </p:sp>
    </p:spTree>
    <p:extLst>
      <p:ext uri="{BB962C8B-B14F-4D97-AF65-F5344CB8AC3E}">
        <p14:creationId xmlns:p14="http://schemas.microsoft.com/office/powerpoint/2010/main" val="3860136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92DDD7-EE96-B7AF-3C15-356290A5D348}"/>
              </a:ext>
            </a:extLst>
          </p:cNvPr>
          <p:cNvSpPr>
            <a:spLocks noGrp="1"/>
          </p:cNvSpPr>
          <p:nvPr>
            <p:ph type="title"/>
          </p:nvPr>
        </p:nvSpPr>
        <p:spPr>
          <a:xfrm>
            <a:off x="7305040" y="451823"/>
            <a:ext cx="4008120" cy="2199937"/>
          </a:xfrm>
        </p:spPr>
        <p:txBody>
          <a:bodyPr>
            <a:normAutofit fontScale="90000"/>
          </a:bodyPr>
          <a:lstStyle/>
          <a:p>
            <a:r>
              <a:rPr lang="en-US" dirty="0"/>
              <a:t>Original VBD processing chain</a:t>
            </a:r>
            <a:br>
              <a:rPr lang="en-US" dirty="0"/>
            </a:br>
            <a:r>
              <a:rPr lang="en-US" dirty="0"/>
              <a:t>(for dark night data).  </a:t>
            </a:r>
          </a:p>
        </p:txBody>
      </p:sp>
      <p:pic>
        <p:nvPicPr>
          <p:cNvPr id="6" name="Picture 5">
            <a:extLst>
              <a:ext uri="{FF2B5EF4-FFF2-40B4-BE49-F238E27FC236}">
                <a16:creationId xmlns:a16="http://schemas.microsoft.com/office/drawing/2014/main" id="{9D74E52E-11B3-A4E6-FE2F-5BAAD6CEB149}"/>
              </a:ext>
            </a:extLst>
          </p:cNvPr>
          <p:cNvPicPr>
            <a:picLocks noChangeAspect="1"/>
          </p:cNvPicPr>
          <p:nvPr/>
        </p:nvPicPr>
        <p:blipFill>
          <a:blip r:embed="rId2"/>
          <a:stretch>
            <a:fillRect/>
          </a:stretch>
        </p:blipFill>
        <p:spPr>
          <a:xfrm>
            <a:off x="552998" y="0"/>
            <a:ext cx="5193203" cy="6858000"/>
          </a:xfrm>
          <a:prstGeom prst="rect">
            <a:avLst/>
          </a:prstGeom>
        </p:spPr>
      </p:pic>
      <p:sp>
        <p:nvSpPr>
          <p:cNvPr id="8" name="TextBox 7">
            <a:extLst>
              <a:ext uri="{FF2B5EF4-FFF2-40B4-BE49-F238E27FC236}">
                <a16:creationId xmlns:a16="http://schemas.microsoft.com/office/drawing/2014/main" id="{F1368030-D9C8-3F99-16E1-F331636FEC4C}"/>
              </a:ext>
            </a:extLst>
          </p:cNvPr>
          <p:cNvSpPr txBox="1"/>
          <p:nvPr/>
        </p:nvSpPr>
        <p:spPr>
          <a:xfrm>
            <a:off x="7046680" y="2880698"/>
            <a:ext cx="4266480" cy="2862322"/>
          </a:xfrm>
          <a:prstGeom prst="rect">
            <a:avLst/>
          </a:prstGeom>
          <a:noFill/>
        </p:spPr>
        <p:txBody>
          <a:bodyPr wrap="square">
            <a:spAutoFit/>
          </a:bodyPr>
          <a:lstStyle/>
          <a:p>
            <a:r>
              <a:rPr lang="en-US" dirty="0"/>
              <a:t>Figure 2</a:t>
            </a:r>
          </a:p>
          <a:p>
            <a:r>
              <a:rPr lang="en-US" dirty="0"/>
              <a:t>Processing flow chart for VIIRS boat detection under low lunar illuminance conditions. The system detects and then assigns them to one of five categories using a quality flag. The highest quality detections are assigned to QF1. QF2 = weaker detections, QF3 = blurry detections, QF4 = gas flares, and QF5 = energetic particle detections.</a:t>
            </a:r>
          </a:p>
        </p:txBody>
      </p:sp>
    </p:spTree>
    <p:extLst>
      <p:ext uri="{BB962C8B-B14F-4D97-AF65-F5344CB8AC3E}">
        <p14:creationId xmlns:p14="http://schemas.microsoft.com/office/powerpoint/2010/main" val="3597330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Problem: High numbers of false detections when moonlight is bright</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447800"/>
            <a:ext cx="681456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082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Moonlit boat detection</a:t>
            </a:r>
          </a:p>
        </p:txBody>
      </p:sp>
      <p:sp>
        <p:nvSpPr>
          <p:cNvPr id="5" name="Content Placeholder 4"/>
          <p:cNvSpPr>
            <a:spLocks noGrp="1"/>
          </p:cNvSpPr>
          <p:nvPr>
            <p:ph idx="1"/>
          </p:nvPr>
        </p:nvSpPr>
        <p:spPr/>
        <p:txBody>
          <a:bodyPr>
            <a:normAutofit fontScale="92500" lnSpcReduction="20000"/>
          </a:bodyPr>
          <a:lstStyle/>
          <a:p>
            <a:pPr marL="514350" indent="-514350">
              <a:buAutoNum type="arabicParenR"/>
            </a:pPr>
            <a:r>
              <a:rPr lang="en-US" dirty="0"/>
              <a:t>Calculate SMI, resample </a:t>
            </a:r>
            <a:r>
              <a:rPr lang="en-US" dirty="0">
                <a:latin typeface="Andalus" panose="02020603050405020304" pitchFamily="18" charset="-78"/>
                <a:cs typeface="Andalus" panose="02020603050405020304" pitchFamily="18" charset="-78"/>
              </a:rPr>
              <a:t>I</a:t>
            </a:r>
            <a:r>
              <a:rPr lang="en-US" dirty="0"/>
              <a:t>5 to DNB, calculate SMI  vs I5 cross correlation (</a:t>
            </a:r>
            <a:r>
              <a:rPr lang="en-US" dirty="0" err="1"/>
              <a:t>xcorr</a:t>
            </a:r>
            <a:r>
              <a:rPr lang="en-US" dirty="0"/>
              <a:t>). </a:t>
            </a:r>
          </a:p>
          <a:p>
            <a:pPr marL="514350" indent="-514350">
              <a:buAutoNum type="arabicParenR"/>
            </a:pPr>
            <a:r>
              <a:rPr lang="en-US" dirty="0"/>
              <a:t>Create </a:t>
            </a:r>
            <a:r>
              <a:rPr lang="en-US" dirty="0" err="1"/>
              <a:t>scattergram</a:t>
            </a:r>
            <a:r>
              <a:rPr lang="en-US" dirty="0"/>
              <a:t> for SMI vs </a:t>
            </a:r>
            <a:r>
              <a:rPr lang="en-US" dirty="0" err="1"/>
              <a:t>xcorr</a:t>
            </a:r>
            <a:r>
              <a:rPr lang="en-US" dirty="0"/>
              <a:t>.</a:t>
            </a:r>
          </a:p>
          <a:p>
            <a:pPr marL="514350" indent="-514350">
              <a:buAutoNum type="arabicParenR"/>
            </a:pPr>
            <a:r>
              <a:rPr lang="en-US" dirty="0"/>
              <a:t>Set SMI threshold for strong boat detection using pixels in the </a:t>
            </a:r>
            <a:r>
              <a:rPr lang="en-US" dirty="0" err="1"/>
              <a:t>xcorr</a:t>
            </a:r>
            <a:r>
              <a:rPr lang="en-US" dirty="0"/>
              <a:t> range from -0.7 to -1.0. These are “no boat” pixels.  Select the SMI threshold from a histogram.  Allow for an occasional boat pixel with an extremely high SMI value.</a:t>
            </a:r>
          </a:p>
          <a:p>
            <a:pPr marL="514350" indent="-514350">
              <a:buAutoNum type="arabicParenR"/>
            </a:pPr>
            <a:r>
              <a:rPr lang="en-US" dirty="0"/>
              <a:t>Set threshold for weak boat detections using a diagonal line starting from the intersection of </a:t>
            </a:r>
            <a:r>
              <a:rPr lang="en-US" dirty="0" err="1"/>
              <a:t>xcorr</a:t>
            </a:r>
            <a:r>
              <a:rPr lang="en-US" dirty="0"/>
              <a:t> = -0.6 and the strong  SMI threshold and ending at </a:t>
            </a:r>
            <a:r>
              <a:rPr lang="en-US" dirty="0" err="1"/>
              <a:t>xcorr</a:t>
            </a:r>
            <a:r>
              <a:rPr lang="en-US" dirty="0"/>
              <a:t> = 1.0 and SMI = 0.0.</a:t>
            </a:r>
          </a:p>
          <a:p>
            <a:pPr marL="514350" indent="-514350">
              <a:buAutoNum type="arabicParenR"/>
            </a:pPr>
            <a:r>
              <a:rPr lang="en-US" dirty="0"/>
              <a:t>The analysis should be done for ranges of LI. In some cases LI across a full aggregate is stable and a single </a:t>
            </a:r>
            <a:r>
              <a:rPr lang="en-US" dirty="0" err="1"/>
              <a:t>scattergram</a:t>
            </a:r>
            <a:r>
              <a:rPr lang="en-US" dirty="0"/>
              <a:t> will suffice.  In other aggregates two or three </a:t>
            </a:r>
            <a:r>
              <a:rPr lang="en-US" dirty="0" err="1"/>
              <a:t>scattergrams</a:t>
            </a:r>
            <a:r>
              <a:rPr lang="en-US" dirty="0"/>
              <a:t> </a:t>
            </a:r>
            <a:r>
              <a:rPr lang="en-US"/>
              <a:t>may required.</a:t>
            </a:r>
            <a:endParaRPr lang="en-US" dirty="0"/>
          </a:p>
        </p:txBody>
      </p:sp>
    </p:spTree>
    <p:extLst>
      <p:ext uri="{BB962C8B-B14F-4D97-AF65-F5344CB8AC3E}">
        <p14:creationId xmlns:p14="http://schemas.microsoft.com/office/powerpoint/2010/main" val="3644066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0"/>
            <a:ext cx="9072561" cy="6858000"/>
          </a:xfrm>
        </p:spPr>
      </p:pic>
      <p:sp>
        <p:nvSpPr>
          <p:cNvPr id="2" name="Title 1"/>
          <p:cNvSpPr>
            <a:spLocks noGrp="1"/>
          </p:cNvSpPr>
          <p:nvPr>
            <p:ph type="title"/>
          </p:nvPr>
        </p:nvSpPr>
        <p:spPr>
          <a:xfrm>
            <a:off x="5410200" y="1600200"/>
            <a:ext cx="5257800" cy="1143000"/>
          </a:xfrm>
        </p:spPr>
        <p:txBody>
          <a:bodyPr>
            <a:normAutofit fontScale="90000"/>
          </a:bodyPr>
          <a:lstStyle/>
          <a:p>
            <a:pPr algn="l"/>
            <a:r>
              <a:rPr lang="en-US" dirty="0">
                <a:solidFill>
                  <a:srgbClr val="FFFF00"/>
                </a:solidFill>
              </a:rPr>
              <a:t>Day/Night Band (DNB)</a:t>
            </a:r>
            <a:br>
              <a:rPr lang="en-US" dirty="0">
                <a:solidFill>
                  <a:srgbClr val="FFFF00"/>
                </a:solidFill>
              </a:rPr>
            </a:br>
            <a:r>
              <a:rPr lang="en-US" dirty="0">
                <a:solidFill>
                  <a:srgbClr val="FFFF00"/>
                </a:solidFill>
              </a:rPr>
              <a:t>October 14, 2015</a:t>
            </a:r>
          </a:p>
        </p:txBody>
      </p:sp>
    </p:spTree>
    <p:extLst>
      <p:ext uri="{BB962C8B-B14F-4D97-AF65-F5344CB8AC3E}">
        <p14:creationId xmlns:p14="http://schemas.microsoft.com/office/powerpoint/2010/main" val="1609980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D71EC-906A-BAD2-D259-DB9F67CA9A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8038" y="277059"/>
            <a:ext cx="8397390" cy="6215815"/>
          </a:xfrm>
          <a:prstGeom prst="rect">
            <a:avLst/>
          </a:prstGeom>
        </p:spPr>
      </p:pic>
      <p:sp>
        <p:nvSpPr>
          <p:cNvPr id="5" name="TextBox 4">
            <a:extLst>
              <a:ext uri="{FF2B5EF4-FFF2-40B4-BE49-F238E27FC236}">
                <a16:creationId xmlns:a16="http://schemas.microsoft.com/office/drawing/2014/main" id="{EE9FCCBB-BDAE-C17E-D01F-E4687FD63D07}"/>
              </a:ext>
            </a:extLst>
          </p:cNvPr>
          <p:cNvSpPr txBox="1"/>
          <p:nvPr/>
        </p:nvSpPr>
        <p:spPr>
          <a:xfrm>
            <a:off x="8545428" y="277059"/>
            <a:ext cx="3271520" cy="3693319"/>
          </a:xfrm>
          <a:prstGeom prst="rect">
            <a:avLst/>
          </a:prstGeom>
          <a:noFill/>
        </p:spPr>
        <p:txBody>
          <a:bodyPr wrap="square">
            <a:spAutoFit/>
          </a:bodyPr>
          <a:lstStyle/>
          <a:p>
            <a:r>
              <a:rPr lang="en-US" dirty="0"/>
              <a:t>Figure 14. Color composite image of monthly boat detection activity in the Java Sea.</a:t>
            </a:r>
          </a:p>
          <a:p>
            <a:r>
              <a:rPr lang="en-US" dirty="0"/>
              <a:t>October 2014 boat detections are red. September 2014 boat detections are green, August</a:t>
            </a:r>
          </a:p>
          <a:p>
            <a:r>
              <a:rPr lang="en-US" dirty="0"/>
              <a:t>2014 boat detections are blue. Other colors are formed when boats were detected in the</a:t>
            </a:r>
          </a:p>
          <a:p>
            <a:r>
              <a:rPr lang="en-US" dirty="0"/>
              <a:t>same areas for two out of the three months. White indicates that boats (or platforms) were</a:t>
            </a:r>
          </a:p>
          <a:p>
            <a:r>
              <a:rPr lang="en-US" dirty="0"/>
              <a:t>detected in all three months.</a:t>
            </a:r>
          </a:p>
        </p:txBody>
      </p:sp>
    </p:spTree>
    <p:extLst>
      <p:ext uri="{BB962C8B-B14F-4D97-AF65-F5344CB8AC3E}">
        <p14:creationId xmlns:p14="http://schemas.microsoft.com/office/powerpoint/2010/main" val="3624240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31532"/>
            <a:ext cx="9075476" cy="6826469"/>
          </a:xfrm>
        </p:spPr>
      </p:pic>
      <p:sp>
        <p:nvSpPr>
          <p:cNvPr id="2" name="Title 1"/>
          <p:cNvSpPr>
            <a:spLocks noGrp="1"/>
          </p:cNvSpPr>
          <p:nvPr>
            <p:ph type="title"/>
          </p:nvPr>
        </p:nvSpPr>
        <p:spPr>
          <a:xfrm>
            <a:off x="5638800" y="5105400"/>
            <a:ext cx="5029200" cy="1143000"/>
          </a:xfrm>
        </p:spPr>
        <p:txBody>
          <a:bodyPr>
            <a:normAutofit fontScale="90000"/>
          </a:bodyPr>
          <a:lstStyle/>
          <a:p>
            <a:r>
              <a:rPr lang="en-US" dirty="0">
                <a:solidFill>
                  <a:srgbClr val="FFFF00"/>
                </a:solidFill>
              </a:rPr>
              <a:t>V12 versus v19</a:t>
            </a:r>
            <a:br>
              <a:rPr lang="en-US" dirty="0">
                <a:solidFill>
                  <a:srgbClr val="FFFF00"/>
                </a:solidFill>
              </a:rPr>
            </a:br>
            <a:r>
              <a:rPr lang="en-US" sz="2700" dirty="0">
                <a:solidFill>
                  <a:srgbClr val="FFFF00"/>
                </a:solidFill>
              </a:rPr>
              <a:t>red = v12</a:t>
            </a:r>
            <a:br>
              <a:rPr lang="en-US" sz="2700" dirty="0">
                <a:solidFill>
                  <a:srgbClr val="FFFF00"/>
                </a:solidFill>
              </a:rPr>
            </a:br>
            <a:r>
              <a:rPr lang="en-US" sz="2700" dirty="0">
                <a:solidFill>
                  <a:srgbClr val="FFFF00"/>
                </a:solidFill>
              </a:rPr>
              <a:t>green = v19</a:t>
            </a:r>
          </a:p>
        </p:txBody>
      </p:sp>
    </p:spTree>
    <p:extLst>
      <p:ext uri="{BB962C8B-B14F-4D97-AF65-F5344CB8AC3E}">
        <p14:creationId xmlns:p14="http://schemas.microsoft.com/office/powerpoint/2010/main" val="2878860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Solution: Use adaptive thresholding to filter out detections on moonlit clouds</a:t>
            </a:r>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1883" y="1683266"/>
            <a:ext cx="8990534" cy="4343400"/>
          </a:xfrm>
        </p:spPr>
      </p:pic>
      <p:cxnSp>
        <p:nvCxnSpPr>
          <p:cNvPr id="14" name="Straight Connector 13"/>
          <p:cNvCxnSpPr/>
          <p:nvPr/>
        </p:nvCxnSpPr>
        <p:spPr>
          <a:xfrm>
            <a:off x="3733800" y="1905000"/>
            <a:ext cx="0" cy="4038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057400" y="3657600"/>
            <a:ext cx="838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475413" y="3288268"/>
            <a:ext cx="3986219" cy="369332"/>
          </a:xfrm>
          <a:prstGeom prst="rect">
            <a:avLst/>
          </a:prstGeom>
          <a:noFill/>
        </p:spPr>
        <p:txBody>
          <a:bodyPr wrap="none" rtlCol="0">
            <a:spAutoFit/>
          </a:bodyPr>
          <a:lstStyle/>
          <a:p>
            <a:r>
              <a:rPr lang="en-US" dirty="0"/>
              <a:t>SMI threshold for strong boat detections</a:t>
            </a:r>
          </a:p>
        </p:txBody>
      </p:sp>
      <p:sp>
        <p:nvSpPr>
          <p:cNvPr id="20" name="TextBox 19"/>
          <p:cNvSpPr txBox="1"/>
          <p:nvPr/>
        </p:nvSpPr>
        <p:spPr>
          <a:xfrm>
            <a:off x="5334001" y="2362200"/>
            <a:ext cx="2318327" cy="369332"/>
          </a:xfrm>
          <a:prstGeom prst="rect">
            <a:avLst/>
          </a:prstGeom>
          <a:noFill/>
        </p:spPr>
        <p:txBody>
          <a:bodyPr wrap="none" rtlCol="0">
            <a:spAutoFit/>
          </a:bodyPr>
          <a:lstStyle/>
          <a:p>
            <a:r>
              <a:rPr lang="en-US" dirty="0"/>
              <a:t>Strong boat detections</a:t>
            </a:r>
          </a:p>
        </p:txBody>
      </p:sp>
      <p:cxnSp>
        <p:nvCxnSpPr>
          <p:cNvPr id="22" name="Straight Connector 21"/>
          <p:cNvCxnSpPr/>
          <p:nvPr/>
        </p:nvCxnSpPr>
        <p:spPr>
          <a:xfrm>
            <a:off x="3733800" y="3657600"/>
            <a:ext cx="6705600" cy="3947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010711" y="3602266"/>
            <a:ext cx="2233432" cy="369332"/>
          </a:xfrm>
          <a:prstGeom prst="rect">
            <a:avLst/>
          </a:prstGeom>
          <a:noFill/>
        </p:spPr>
        <p:txBody>
          <a:bodyPr wrap="none" rtlCol="0">
            <a:spAutoFit/>
          </a:bodyPr>
          <a:lstStyle/>
          <a:p>
            <a:r>
              <a:rPr lang="en-US" dirty="0"/>
              <a:t>Weak boat detections</a:t>
            </a:r>
          </a:p>
        </p:txBody>
      </p:sp>
      <p:sp>
        <p:nvSpPr>
          <p:cNvPr id="3" name="TextBox 2"/>
          <p:cNvSpPr txBox="1"/>
          <p:nvPr/>
        </p:nvSpPr>
        <p:spPr>
          <a:xfrm>
            <a:off x="2925071" y="6139934"/>
            <a:ext cx="7136184" cy="369332"/>
          </a:xfrm>
          <a:prstGeom prst="rect">
            <a:avLst/>
          </a:prstGeom>
          <a:noFill/>
        </p:spPr>
        <p:txBody>
          <a:bodyPr wrap="none" rtlCol="0">
            <a:spAutoFit/>
          </a:bodyPr>
          <a:lstStyle/>
          <a:p>
            <a:r>
              <a:rPr lang="en-US" dirty="0"/>
              <a:t>Cross correlation of DNB with simultaneously acquired long wave infrared </a:t>
            </a:r>
          </a:p>
        </p:txBody>
      </p:sp>
      <p:sp>
        <p:nvSpPr>
          <p:cNvPr id="4" name="TextBox 3"/>
          <p:cNvSpPr txBox="1"/>
          <p:nvPr/>
        </p:nvSpPr>
        <p:spPr>
          <a:xfrm>
            <a:off x="2212429" y="4953001"/>
            <a:ext cx="1148135" cy="646331"/>
          </a:xfrm>
          <a:prstGeom prst="rect">
            <a:avLst/>
          </a:prstGeom>
          <a:noFill/>
        </p:spPr>
        <p:txBody>
          <a:bodyPr wrap="none" rtlCol="0">
            <a:spAutoFit/>
          </a:bodyPr>
          <a:lstStyle/>
          <a:p>
            <a:r>
              <a:rPr lang="en-US" dirty="0"/>
              <a:t>Highly </a:t>
            </a:r>
          </a:p>
          <a:p>
            <a:r>
              <a:rPr lang="en-US" dirty="0"/>
              <a:t>correlated</a:t>
            </a:r>
          </a:p>
        </p:txBody>
      </p:sp>
      <p:sp>
        <p:nvSpPr>
          <p:cNvPr id="5" name="TextBox 4"/>
          <p:cNvSpPr txBox="1"/>
          <p:nvPr/>
        </p:nvSpPr>
        <p:spPr>
          <a:xfrm>
            <a:off x="8339819" y="5091499"/>
            <a:ext cx="1795941" cy="369332"/>
          </a:xfrm>
          <a:prstGeom prst="rect">
            <a:avLst/>
          </a:prstGeom>
          <a:noFill/>
        </p:spPr>
        <p:txBody>
          <a:bodyPr wrap="none" rtlCol="0">
            <a:spAutoFit/>
          </a:bodyPr>
          <a:lstStyle/>
          <a:p>
            <a:r>
              <a:rPr lang="en-US" dirty="0"/>
              <a:t>Poorly correlated</a:t>
            </a:r>
          </a:p>
        </p:txBody>
      </p:sp>
      <p:sp>
        <p:nvSpPr>
          <p:cNvPr id="6" name="TextBox 5"/>
          <p:cNvSpPr txBox="1"/>
          <p:nvPr/>
        </p:nvSpPr>
        <p:spPr>
          <a:xfrm>
            <a:off x="2322890" y="2173437"/>
            <a:ext cx="1051378" cy="646331"/>
          </a:xfrm>
          <a:prstGeom prst="rect">
            <a:avLst/>
          </a:prstGeom>
          <a:noFill/>
        </p:spPr>
        <p:txBody>
          <a:bodyPr wrap="none" rtlCol="0">
            <a:spAutoFit/>
          </a:bodyPr>
          <a:lstStyle/>
          <a:p>
            <a:pPr algn="ctr"/>
            <a:r>
              <a:rPr lang="en-US" dirty="0"/>
              <a:t>“No-boat</a:t>
            </a:r>
          </a:p>
          <a:p>
            <a:pPr algn="ctr"/>
            <a:r>
              <a:rPr lang="en-US" dirty="0"/>
              <a:t>Zone”</a:t>
            </a:r>
          </a:p>
        </p:txBody>
      </p:sp>
      <p:sp>
        <p:nvSpPr>
          <p:cNvPr id="7" name="TextBox 6"/>
          <p:cNvSpPr txBox="1"/>
          <p:nvPr/>
        </p:nvSpPr>
        <p:spPr>
          <a:xfrm rot="16200000">
            <a:off x="409028" y="3445003"/>
            <a:ext cx="2570255" cy="369332"/>
          </a:xfrm>
          <a:prstGeom prst="rect">
            <a:avLst/>
          </a:prstGeom>
          <a:noFill/>
        </p:spPr>
        <p:txBody>
          <a:bodyPr wrap="none" rtlCol="0">
            <a:spAutoFit/>
          </a:bodyPr>
          <a:lstStyle/>
          <a:p>
            <a:r>
              <a:rPr lang="en-US" dirty="0"/>
              <a:t>Spike Median Index (SMI)</a:t>
            </a:r>
          </a:p>
        </p:txBody>
      </p:sp>
    </p:spTree>
    <p:extLst>
      <p:ext uri="{BB962C8B-B14F-4D97-AF65-F5344CB8AC3E}">
        <p14:creationId xmlns:p14="http://schemas.microsoft.com/office/powerpoint/2010/main" val="3214707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9364" y="0"/>
            <a:ext cx="9072561" cy="6858000"/>
          </a:xfrm>
        </p:spPr>
      </p:pic>
      <p:sp>
        <p:nvSpPr>
          <p:cNvPr id="2" name="Title 1"/>
          <p:cNvSpPr>
            <a:spLocks noGrp="1"/>
          </p:cNvSpPr>
          <p:nvPr>
            <p:ph type="title"/>
          </p:nvPr>
        </p:nvSpPr>
        <p:spPr>
          <a:xfrm>
            <a:off x="2819400" y="0"/>
            <a:ext cx="8229600" cy="1143000"/>
          </a:xfrm>
        </p:spPr>
        <p:txBody>
          <a:bodyPr/>
          <a:lstStyle/>
          <a:p>
            <a:r>
              <a:rPr lang="en-US" dirty="0">
                <a:solidFill>
                  <a:srgbClr val="FFFF00"/>
                </a:solidFill>
                <a:latin typeface="Bodoni MT" panose="02070603080606020203" pitchFamily="18" charset="0"/>
              </a:rPr>
              <a:t>I</a:t>
            </a:r>
            <a:r>
              <a:rPr lang="en-US" dirty="0">
                <a:solidFill>
                  <a:srgbClr val="FFFF00"/>
                </a:solidFill>
              </a:rPr>
              <a:t>5 Long-wave Infrared</a:t>
            </a:r>
          </a:p>
        </p:txBody>
      </p:sp>
    </p:spTree>
    <p:extLst>
      <p:ext uri="{BB962C8B-B14F-4D97-AF65-F5344CB8AC3E}">
        <p14:creationId xmlns:p14="http://schemas.microsoft.com/office/powerpoint/2010/main" val="1926650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1299" y="1"/>
            <a:ext cx="9072561" cy="6857998"/>
          </a:xfrm>
        </p:spPr>
      </p:pic>
      <p:sp>
        <p:nvSpPr>
          <p:cNvPr id="2" name="Title 1"/>
          <p:cNvSpPr>
            <a:spLocks noGrp="1"/>
          </p:cNvSpPr>
          <p:nvPr>
            <p:ph type="title"/>
          </p:nvPr>
        </p:nvSpPr>
        <p:spPr/>
        <p:txBody>
          <a:bodyPr/>
          <a:lstStyle/>
          <a:p>
            <a:r>
              <a:rPr lang="en-US" dirty="0">
                <a:solidFill>
                  <a:srgbClr val="FFFF00"/>
                </a:solidFill>
              </a:rPr>
              <a:t>Spike Median Index (SMI)</a:t>
            </a:r>
          </a:p>
        </p:txBody>
      </p:sp>
    </p:spTree>
    <p:extLst>
      <p:ext uri="{BB962C8B-B14F-4D97-AF65-F5344CB8AC3E}">
        <p14:creationId xmlns:p14="http://schemas.microsoft.com/office/powerpoint/2010/main" val="3368432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875288"/>
            <a:ext cx="9052038" cy="4373113"/>
          </a:xfrm>
        </p:spPr>
      </p:pic>
      <p:cxnSp>
        <p:nvCxnSpPr>
          <p:cNvPr id="14" name="Straight Connector 13"/>
          <p:cNvCxnSpPr/>
          <p:nvPr/>
        </p:nvCxnSpPr>
        <p:spPr>
          <a:xfrm>
            <a:off x="3733800" y="1905000"/>
            <a:ext cx="0" cy="4038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057400" y="3657600"/>
            <a:ext cx="838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09801" y="3288268"/>
            <a:ext cx="3986219" cy="369332"/>
          </a:xfrm>
          <a:prstGeom prst="rect">
            <a:avLst/>
          </a:prstGeom>
          <a:noFill/>
        </p:spPr>
        <p:txBody>
          <a:bodyPr wrap="none" rtlCol="0">
            <a:spAutoFit/>
          </a:bodyPr>
          <a:lstStyle/>
          <a:p>
            <a:r>
              <a:rPr lang="en-US" dirty="0"/>
              <a:t>SMI threshold for strong boat detections</a:t>
            </a:r>
          </a:p>
        </p:txBody>
      </p:sp>
      <p:sp>
        <p:nvSpPr>
          <p:cNvPr id="20" name="TextBox 19"/>
          <p:cNvSpPr txBox="1"/>
          <p:nvPr/>
        </p:nvSpPr>
        <p:spPr>
          <a:xfrm>
            <a:off x="5334001" y="2362200"/>
            <a:ext cx="2318327" cy="369332"/>
          </a:xfrm>
          <a:prstGeom prst="rect">
            <a:avLst/>
          </a:prstGeom>
          <a:noFill/>
        </p:spPr>
        <p:txBody>
          <a:bodyPr wrap="none" rtlCol="0">
            <a:spAutoFit/>
          </a:bodyPr>
          <a:lstStyle/>
          <a:p>
            <a:r>
              <a:rPr lang="en-US" dirty="0"/>
              <a:t>Strong boat detections</a:t>
            </a:r>
          </a:p>
        </p:txBody>
      </p:sp>
      <p:cxnSp>
        <p:nvCxnSpPr>
          <p:cNvPr id="22" name="Straight Connector 21"/>
          <p:cNvCxnSpPr/>
          <p:nvPr/>
        </p:nvCxnSpPr>
        <p:spPr>
          <a:xfrm>
            <a:off x="3733800" y="3657600"/>
            <a:ext cx="6705600" cy="7620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21073" y="3683000"/>
            <a:ext cx="2233432" cy="369332"/>
          </a:xfrm>
          <a:prstGeom prst="rect">
            <a:avLst/>
          </a:prstGeom>
          <a:noFill/>
        </p:spPr>
        <p:txBody>
          <a:bodyPr wrap="none" rtlCol="0">
            <a:spAutoFit/>
          </a:bodyPr>
          <a:lstStyle/>
          <a:p>
            <a:r>
              <a:rPr lang="en-US" dirty="0"/>
              <a:t>Weak boat detections</a:t>
            </a:r>
          </a:p>
        </p:txBody>
      </p:sp>
    </p:spTree>
    <p:extLst>
      <p:ext uri="{BB962C8B-B14F-4D97-AF65-F5344CB8AC3E}">
        <p14:creationId xmlns:p14="http://schemas.microsoft.com/office/powerpoint/2010/main" val="1289953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11C6A-78F1-3218-1028-E6198B8F2591}"/>
              </a:ext>
            </a:extLst>
          </p:cNvPr>
          <p:cNvSpPr>
            <a:spLocks noGrp="1"/>
          </p:cNvSpPr>
          <p:nvPr>
            <p:ph type="title"/>
          </p:nvPr>
        </p:nvSpPr>
        <p:spPr>
          <a:xfrm>
            <a:off x="487664" y="270417"/>
            <a:ext cx="10515600" cy="793824"/>
          </a:xfrm>
        </p:spPr>
        <p:txBody>
          <a:bodyPr>
            <a:normAutofit fontScale="90000"/>
          </a:bodyPr>
          <a:lstStyle/>
          <a:p>
            <a:r>
              <a:rPr lang="en-US" sz="3200" b="1" dirty="0"/>
              <a:t>Discussion with Misha – EOG’s lead programmer – on the Xmas Tree</a:t>
            </a:r>
          </a:p>
        </p:txBody>
      </p:sp>
      <p:sp>
        <p:nvSpPr>
          <p:cNvPr id="3" name="TextBox 2">
            <a:extLst>
              <a:ext uri="{FF2B5EF4-FFF2-40B4-BE49-F238E27FC236}">
                <a16:creationId xmlns:a16="http://schemas.microsoft.com/office/drawing/2014/main" id="{F3D996DD-A687-5CAE-3ECF-43B2A88463F4}"/>
              </a:ext>
            </a:extLst>
          </p:cNvPr>
          <p:cNvSpPr txBox="1"/>
          <p:nvPr/>
        </p:nvSpPr>
        <p:spPr>
          <a:xfrm>
            <a:off x="1006737" y="935776"/>
            <a:ext cx="9072740" cy="1477328"/>
          </a:xfrm>
          <a:prstGeom prst="rect">
            <a:avLst/>
          </a:prstGeom>
          <a:noFill/>
        </p:spPr>
        <p:txBody>
          <a:bodyPr wrap="none" rtlCol="0">
            <a:spAutoFit/>
          </a:bodyPr>
          <a:lstStyle/>
          <a:p>
            <a:r>
              <a:rPr lang="en-US" dirty="0"/>
              <a:t>December 9, 2023: Hi, How did we set the vertical line with the no-detection zone to the left?  </a:t>
            </a:r>
          </a:p>
          <a:p>
            <a:r>
              <a:rPr lang="en-US" dirty="0"/>
              <a:t>Did that no-detection zone remain part of the moonlit VBD to this day?  </a:t>
            </a:r>
          </a:p>
          <a:p>
            <a:r>
              <a:rPr lang="en-US" dirty="0"/>
              <a:t>The horizonal line is set based on the density threshold that Vineet is now using?  </a:t>
            </a:r>
          </a:p>
          <a:p>
            <a:r>
              <a:rPr lang="en-US" dirty="0"/>
              <a:t>Do you have a preferred name for that thresholding method?  </a:t>
            </a:r>
          </a:p>
          <a:p>
            <a:r>
              <a:rPr lang="en-US" dirty="0"/>
              <a:t>Any reference to cite?  Thank you.</a:t>
            </a:r>
          </a:p>
        </p:txBody>
      </p:sp>
      <p:sp>
        <p:nvSpPr>
          <p:cNvPr id="4" name="TextBox 3">
            <a:extLst>
              <a:ext uri="{FF2B5EF4-FFF2-40B4-BE49-F238E27FC236}">
                <a16:creationId xmlns:a16="http://schemas.microsoft.com/office/drawing/2014/main" id="{549078BD-A8CA-7A80-21DF-68C7D096F219}"/>
              </a:ext>
            </a:extLst>
          </p:cNvPr>
          <p:cNvSpPr txBox="1"/>
          <p:nvPr/>
        </p:nvSpPr>
        <p:spPr>
          <a:xfrm>
            <a:off x="487664" y="2433882"/>
            <a:ext cx="10120335" cy="3416320"/>
          </a:xfrm>
          <a:prstGeom prst="rect">
            <a:avLst/>
          </a:prstGeom>
          <a:noFill/>
        </p:spPr>
        <p:txBody>
          <a:bodyPr wrap="none" rtlCol="0">
            <a:spAutoFit/>
          </a:bodyPr>
          <a:lstStyle/>
          <a:p>
            <a:r>
              <a:rPr lang="en-US" dirty="0"/>
              <a:t>1. How did we set the vertical line with the no-detection zone to the left?</a:t>
            </a:r>
          </a:p>
          <a:p>
            <a:r>
              <a:rPr lang="en-US" dirty="0"/>
              <a:t>The vertical line is not a no-detection zone. It marks threshold change from </a:t>
            </a:r>
          </a:p>
          <a:p>
            <a:r>
              <a:rPr lang="en-US" dirty="0"/>
              <a:t>clouds “for sure” on the left and “weak detections” on the right.</a:t>
            </a:r>
          </a:p>
          <a:p>
            <a:r>
              <a:rPr lang="en-US" dirty="0"/>
              <a:t>2. Did that no-detection zone remain part of the moonlit VBD to this day? </a:t>
            </a:r>
          </a:p>
          <a:p>
            <a:r>
              <a:rPr lang="en-US" dirty="0"/>
              <a:t>See answer 1. The vertical line for “for sure” to “weak detections” switch is set adaptively for each granule</a:t>
            </a:r>
          </a:p>
          <a:p>
            <a:r>
              <a:rPr lang="en-US" dirty="0"/>
              <a:t>3. The horizonal line is set based on the density threshold that Vineet is now using?</a:t>
            </a:r>
          </a:p>
          <a:p>
            <a:r>
              <a:rPr lang="en-US" dirty="0"/>
              <a:t>Simple answer is yes. In the code we add some epsilon to the density threshold</a:t>
            </a:r>
          </a:p>
          <a:p>
            <a:r>
              <a:rPr lang="en-US" dirty="0"/>
              <a:t>4. Do you have a preferred name for that thresholding method? </a:t>
            </a:r>
          </a:p>
          <a:p>
            <a:r>
              <a:rPr lang="en-US" dirty="0"/>
              <a:t>DKNN, density of the K-nearest neighbors</a:t>
            </a:r>
          </a:p>
          <a:p>
            <a:r>
              <a:rPr lang="en-US" dirty="0"/>
              <a:t>5. Do you have a preferred name for that thresholding method</a:t>
            </a:r>
          </a:p>
          <a:p>
            <a:r>
              <a:rPr lang="en-US" dirty="0"/>
              <a:t>I did invent the algorithm. There are some reminiscent methods in N-dimensions. </a:t>
            </a:r>
          </a:p>
          <a:p>
            <a:r>
              <a:rPr lang="en-US" dirty="0"/>
              <a:t>We use it just for 1D “histogram” thresholding</a:t>
            </a:r>
          </a:p>
        </p:txBody>
      </p:sp>
    </p:spTree>
    <p:extLst>
      <p:ext uri="{BB962C8B-B14F-4D97-AF65-F5344CB8AC3E}">
        <p14:creationId xmlns:p14="http://schemas.microsoft.com/office/powerpoint/2010/main" val="2598731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69857-15E8-F558-E97A-B890BF7369C5}"/>
              </a:ext>
            </a:extLst>
          </p:cNvPr>
          <p:cNvSpPr>
            <a:spLocks noGrp="1"/>
          </p:cNvSpPr>
          <p:nvPr>
            <p:ph type="title"/>
          </p:nvPr>
        </p:nvSpPr>
        <p:spPr/>
        <p:txBody>
          <a:bodyPr/>
          <a:lstStyle/>
          <a:p>
            <a:r>
              <a:rPr lang="en-US" dirty="0"/>
              <a:t>Misha stands the trees up – thus the mismatch in our discussion</a:t>
            </a:r>
          </a:p>
        </p:txBody>
      </p:sp>
      <p:pic>
        <p:nvPicPr>
          <p:cNvPr id="4" name="Picture 3" descr="A graph of red and blue lines&#10;&#10;Description automatically generated">
            <a:extLst>
              <a:ext uri="{FF2B5EF4-FFF2-40B4-BE49-F238E27FC236}">
                <a16:creationId xmlns:a16="http://schemas.microsoft.com/office/drawing/2014/main" id="{BF08859F-8A4A-2403-6DB8-F3A61D5CF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690688"/>
            <a:ext cx="9798064" cy="5167312"/>
          </a:xfrm>
          <a:prstGeom prst="rect">
            <a:avLst/>
          </a:prstGeom>
        </p:spPr>
      </p:pic>
    </p:spTree>
    <p:extLst>
      <p:ext uri="{BB962C8B-B14F-4D97-AF65-F5344CB8AC3E}">
        <p14:creationId xmlns:p14="http://schemas.microsoft.com/office/powerpoint/2010/main" val="1747409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4824" y="968732"/>
            <a:ext cx="4698976" cy="3736832"/>
          </a:xfrm>
        </p:spPr>
        <p:txBody>
          <a:bodyPr>
            <a:normAutofit fontScale="90000"/>
          </a:bodyPr>
          <a:lstStyle/>
          <a:p>
            <a:r>
              <a:rPr lang="en-US" dirty="0"/>
              <a:t>Monitoring Compliance For Fishery Closures in the Philippines:</a:t>
            </a:r>
            <a:br>
              <a:rPr lang="en-US" dirty="0"/>
            </a:br>
            <a:r>
              <a:rPr lang="en-US" dirty="0"/>
              <a:t>1) National closures</a:t>
            </a:r>
            <a:br>
              <a:rPr lang="en-US" dirty="0"/>
            </a:br>
            <a:r>
              <a:rPr lang="en-US" dirty="0"/>
              <a:t>2) 15 km shoreline local government unit closures to large scale  commercial fishing.</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537178" cy="6721475"/>
          </a:xfrm>
        </p:spPr>
      </p:pic>
      <p:sp>
        <p:nvSpPr>
          <p:cNvPr id="4" name="Slide Number Placeholder 3"/>
          <p:cNvSpPr>
            <a:spLocks noGrp="1"/>
          </p:cNvSpPr>
          <p:nvPr>
            <p:ph type="sldNum" sz="quarter" idx="12"/>
          </p:nvPr>
        </p:nvSpPr>
        <p:spPr/>
        <p:txBody>
          <a:bodyPr/>
          <a:lstStyle/>
          <a:p>
            <a:fld id="{5807C539-804D-4102-A82B-996C745DB959}" type="slidenum">
              <a:rPr lang="en-US" smtClean="0"/>
              <a:t>37</a:t>
            </a:fld>
            <a:endParaRPr lang="en-US"/>
          </a:p>
        </p:txBody>
      </p:sp>
    </p:spTree>
    <p:extLst>
      <p:ext uri="{BB962C8B-B14F-4D97-AF65-F5344CB8AC3E}">
        <p14:creationId xmlns:p14="http://schemas.microsoft.com/office/powerpoint/2010/main" val="991547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Palawan </a:t>
            </a:r>
            <a:r>
              <a:rPr lang="en-US" dirty="0" err="1"/>
              <a:t>Roundscad</a:t>
            </a:r>
            <a:r>
              <a:rPr lang="en-US" dirty="0"/>
              <a:t> Closure</a:t>
            </a:r>
          </a:p>
        </p:txBody>
      </p:sp>
      <p:pic>
        <p:nvPicPr>
          <p:cNvPr id="5" name="Content Placeholder 4"/>
          <p:cNvPicPr>
            <a:picLocks noGrp="1" noChangeAspect="1"/>
          </p:cNvPicPr>
          <p:nvPr>
            <p:ph idx="1"/>
          </p:nvPr>
        </p:nvPicPr>
        <p:blipFill>
          <a:blip r:embed="rId2"/>
          <a:stretch>
            <a:fillRect/>
          </a:stretch>
        </p:blipFill>
        <p:spPr>
          <a:xfrm>
            <a:off x="2590801" y="1417638"/>
            <a:ext cx="6808059" cy="4938712"/>
          </a:xfrm>
          <a:prstGeom prst="rect">
            <a:avLst/>
          </a:prstGeom>
        </p:spPr>
      </p:pic>
      <p:sp>
        <p:nvSpPr>
          <p:cNvPr id="4" name="Slide Number Placeholder 3"/>
          <p:cNvSpPr>
            <a:spLocks noGrp="1"/>
          </p:cNvSpPr>
          <p:nvPr>
            <p:ph type="sldNum" sz="quarter" idx="12"/>
          </p:nvPr>
        </p:nvSpPr>
        <p:spPr/>
        <p:txBody>
          <a:bodyPr/>
          <a:lstStyle/>
          <a:p>
            <a:fld id="{5807C539-804D-4102-A82B-996C745DB959}" type="slidenum">
              <a:rPr lang="en-US" smtClean="0"/>
              <a:t>38</a:t>
            </a:fld>
            <a:endParaRPr lang="en-US"/>
          </a:p>
        </p:txBody>
      </p:sp>
    </p:spTree>
    <p:extLst>
      <p:ext uri="{BB962C8B-B14F-4D97-AF65-F5344CB8AC3E}">
        <p14:creationId xmlns:p14="http://schemas.microsoft.com/office/powerpoint/2010/main" val="3210753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Visayan Sardine Closure</a:t>
            </a:r>
          </a:p>
        </p:txBody>
      </p:sp>
      <p:sp>
        <p:nvSpPr>
          <p:cNvPr id="4" name="Slide Number Placeholder 3"/>
          <p:cNvSpPr>
            <a:spLocks noGrp="1"/>
          </p:cNvSpPr>
          <p:nvPr>
            <p:ph type="sldNum" sz="quarter" idx="12"/>
          </p:nvPr>
        </p:nvSpPr>
        <p:spPr/>
        <p:txBody>
          <a:bodyPr/>
          <a:lstStyle/>
          <a:p>
            <a:fld id="{5807C539-804D-4102-A82B-996C745DB959}" type="slidenum">
              <a:rPr lang="en-US" smtClean="0"/>
              <a:t>39</a:t>
            </a:fld>
            <a:endParaRPr lang="en-US"/>
          </a:p>
        </p:txBody>
      </p:sp>
      <p:pic>
        <p:nvPicPr>
          <p:cNvPr id="6" name="Content Placeholder 5"/>
          <p:cNvPicPr>
            <a:picLocks noGrp="1" noChangeAspect="1"/>
          </p:cNvPicPr>
          <p:nvPr>
            <p:ph idx="1"/>
          </p:nvPr>
        </p:nvPicPr>
        <p:blipFill>
          <a:blip r:embed="rId2"/>
          <a:stretch>
            <a:fillRect/>
          </a:stretch>
        </p:blipFill>
        <p:spPr>
          <a:xfrm>
            <a:off x="2514601" y="1265158"/>
            <a:ext cx="7018255" cy="5091192"/>
          </a:xfrm>
          <a:prstGeom prst="rect">
            <a:avLst/>
          </a:prstGeom>
        </p:spPr>
      </p:pic>
    </p:spTree>
    <p:extLst>
      <p:ext uri="{BB962C8B-B14F-4D97-AF65-F5344CB8AC3E}">
        <p14:creationId xmlns:p14="http://schemas.microsoft.com/office/powerpoint/2010/main" val="275987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0ECAA-FB2C-FC48-5D85-B1522E8D2AE4}"/>
              </a:ext>
            </a:extLst>
          </p:cNvPr>
          <p:cNvPicPr>
            <a:picLocks noChangeAspect="1"/>
          </p:cNvPicPr>
          <p:nvPr/>
        </p:nvPicPr>
        <p:blipFill>
          <a:blip r:embed="rId2"/>
          <a:stretch>
            <a:fillRect/>
          </a:stretch>
        </p:blipFill>
        <p:spPr>
          <a:xfrm>
            <a:off x="119731" y="0"/>
            <a:ext cx="9471309" cy="6302188"/>
          </a:xfrm>
          <a:prstGeom prst="rect">
            <a:avLst/>
          </a:prstGeom>
        </p:spPr>
      </p:pic>
      <p:sp>
        <p:nvSpPr>
          <p:cNvPr id="5" name="TextBox 4">
            <a:extLst>
              <a:ext uri="{FF2B5EF4-FFF2-40B4-BE49-F238E27FC236}">
                <a16:creationId xmlns:a16="http://schemas.microsoft.com/office/drawing/2014/main" id="{82C0829F-225C-2052-1DA7-EDC8322A72DC}"/>
              </a:ext>
            </a:extLst>
          </p:cNvPr>
          <p:cNvSpPr txBox="1"/>
          <p:nvPr/>
        </p:nvSpPr>
        <p:spPr>
          <a:xfrm>
            <a:off x="9662160" y="305138"/>
            <a:ext cx="2529840" cy="5078313"/>
          </a:xfrm>
          <a:prstGeom prst="rect">
            <a:avLst/>
          </a:prstGeom>
          <a:noFill/>
        </p:spPr>
        <p:txBody>
          <a:bodyPr wrap="square">
            <a:spAutoFit/>
          </a:bodyPr>
          <a:lstStyle/>
          <a:p>
            <a:r>
              <a:rPr lang="en-US" dirty="0"/>
              <a:t>Figure 1</a:t>
            </a:r>
          </a:p>
          <a:p>
            <a:r>
              <a:rPr lang="en-US" dirty="0"/>
              <a:t>Visible Infrared Imaging Radiometer Suite (VIIRS) vs. Operational </a:t>
            </a:r>
            <a:r>
              <a:rPr lang="en-US" dirty="0" err="1"/>
              <a:t>Linescan</a:t>
            </a:r>
            <a:r>
              <a:rPr lang="en-US" dirty="0"/>
              <a:t> System (OLS) low light imaging data collected over Bangkok and the Gulf of Thailand region approximately five hours apart on the night of 14 October 2012. Note that the higher spatial resolution of the VIIRS data enables the detection of a vastly larger number of individual lighting features offshore.</a:t>
            </a:r>
          </a:p>
        </p:txBody>
      </p:sp>
    </p:spTree>
    <p:extLst>
      <p:ext uri="{BB962C8B-B14F-4D97-AF65-F5344CB8AC3E}">
        <p14:creationId xmlns:p14="http://schemas.microsoft.com/office/powerpoint/2010/main" val="1646881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Zamboanga Sardine Closure</a:t>
            </a:r>
          </a:p>
        </p:txBody>
      </p:sp>
      <p:sp>
        <p:nvSpPr>
          <p:cNvPr id="4" name="Slide Number Placeholder 3"/>
          <p:cNvSpPr>
            <a:spLocks noGrp="1"/>
          </p:cNvSpPr>
          <p:nvPr>
            <p:ph type="sldNum" sz="quarter" idx="12"/>
          </p:nvPr>
        </p:nvSpPr>
        <p:spPr/>
        <p:txBody>
          <a:bodyPr/>
          <a:lstStyle/>
          <a:p>
            <a:fld id="{5807C539-804D-4102-A82B-996C745DB959}" type="slidenum">
              <a:rPr lang="en-US" smtClean="0"/>
              <a:t>40</a:t>
            </a:fld>
            <a:endParaRPr lang="en-US"/>
          </a:p>
        </p:txBody>
      </p:sp>
      <p:pic>
        <p:nvPicPr>
          <p:cNvPr id="5" name="Content Placeholder 4"/>
          <p:cNvPicPr>
            <a:picLocks noGrp="1" noChangeAspect="1"/>
          </p:cNvPicPr>
          <p:nvPr>
            <p:ph idx="1"/>
          </p:nvPr>
        </p:nvPicPr>
        <p:blipFill>
          <a:blip r:embed="rId2"/>
          <a:stretch>
            <a:fillRect/>
          </a:stretch>
        </p:blipFill>
        <p:spPr>
          <a:xfrm>
            <a:off x="2590801" y="1320436"/>
            <a:ext cx="6942055" cy="5035915"/>
          </a:xfrm>
          <a:prstGeom prst="rect">
            <a:avLst/>
          </a:prstGeom>
        </p:spPr>
      </p:pic>
    </p:spTree>
    <p:extLst>
      <p:ext uri="{BB962C8B-B14F-4D97-AF65-F5344CB8AC3E}">
        <p14:creationId xmlns:p14="http://schemas.microsoft.com/office/powerpoint/2010/main" val="2571091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Davao Gulf Closure</a:t>
            </a:r>
          </a:p>
        </p:txBody>
      </p:sp>
      <p:sp>
        <p:nvSpPr>
          <p:cNvPr id="4" name="Slide Number Placeholder 3"/>
          <p:cNvSpPr>
            <a:spLocks noGrp="1"/>
          </p:cNvSpPr>
          <p:nvPr>
            <p:ph type="sldNum" sz="quarter" idx="12"/>
          </p:nvPr>
        </p:nvSpPr>
        <p:spPr/>
        <p:txBody>
          <a:bodyPr/>
          <a:lstStyle/>
          <a:p>
            <a:fld id="{5807C539-804D-4102-A82B-996C745DB959}" type="slidenum">
              <a:rPr lang="en-US" smtClean="0"/>
              <a:t>41</a:t>
            </a:fld>
            <a:endParaRPr lang="en-US"/>
          </a:p>
        </p:txBody>
      </p:sp>
      <p:pic>
        <p:nvPicPr>
          <p:cNvPr id="6" name="Content Placeholder 5"/>
          <p:cNvPicPr>
            <a:picLocks noGrp="1" noChangeAspect="1"/>
          </p:cNvPicPr>
          <p:nvPr>
            <p:ph idx="1"/>
          </p:nvPr>
        </p:nvPicPr>
        <p:blipFill>
          <a:blip r:embed="rId2"/>
          <a:stretch>
            <a:fillRect/>
          </a:stretch>
        </p:blipFill>
        <p:spPr>
          <a:xfrm>
            <a:off x="2667001" y="1372646"/>
            <a:ext cx="6861623" cy="4983705"/>
          </a:xfrm>
          <a:prstGeom prst="rect">
            <a:avLst/>
          </a:prstGeom>
        </p:spPr>
      </p:pic>
    </p:spTree>
    <p:extLst>
      <p:ext uri="{BB962C8B-B14F-4D97-AF65-F5344CB8AC3E}">
        <p14:creationId xmlns:p14="http://schemas.microsoft.com/office/powerpoint/2010/main" val="2030893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2018 MW VBD through October</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7095" y="1123016"/>
            <a:ext cx="4326081" cy="5598460"/>
          </a:xfrm>
        </p:spPr>
      </p:pic>
      <p:sp>
        <p:nvSpPr>
          <p:cNvPr id="4" name="Slide Number Placeholder 3"/>
          <p:cNvSpPr>
            <a:spLocks noGrp="1"/>
          </p:cNvSpPr>
          <p:nvPr>
            <p:ph type="sldNum" sz="quarter" idx="12"/>
          </p:nvPr>
        </p:nvSpPr>
        <p:spPr/>
        <p:txBody>
          <a:bodyPr/>
          <a:lstStyle/>
          <a:p>
            <a:fld id="{5807C539-804D-4102-A82B-996C745DB959}" type="slidenum">
              <a:rPr lang="en-US" smtClean="0"/>
              <a:t>42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718" y="1123015"/>
            <a:ext cx="4326082" cy="5598460"/>
          </a:xfrm>
          <a:prstGeom prst="rect">
            <a:avLst/>
          </a:prstGeom>
        </p:spPr>
      </p:pic>
      <p:sp>
        <p:nvSpPr>
          <p:cNvPr id="7" name="TextBox 6"/>
          <p:cNvSpPr txBox="1"/>
          <p:nvPr/>
        </p:nvSpPr>
        <p:spPr>
          <a:xfrm>
            <a:off x="3053465" y="921895"/>
            <a:ext cx="1653338" cy="461665"/>
          </a:xfrm>
          <a:prstGeom prst="rect">
            <a:avLst/>
          </a:prstGeom>
          <a:noFill/>
        </p:spPr>
        <p:txBody>
          <a:bodyPr wrap="none" rtlCol="0">
            <a:spAutoFit/>
          </a:bodyPr>
          <a:lstStyle/>
          <a:p>
            <a:r>
              <a:rPr lang="en-US" sz="2400" dirty="0"/>
              <a:t>VBD Counts</a:t>
            </a:r>
          </a:p>
        </p:txBody>
      </p:sp>
      <p:sp>
        <p:nvSpPr>
          <p:cNvPr id="8" name="TextBox 7"/>
          <p:cNvSpPr txBox="1"/>
          <p:nvPr/>
        </p:nvSpPr>
        <p:spPr>
          <a:xfrm>
            <a:off x="7250532" y="921895"/>
            <a:ext cx="1927131" cy="461665"/>
          </a:xfrm>
          <a:prstGeom prst="rect">
            <a:avLst/>
          </a:prstGeom>
          <a:noFill/>
        </p:spPr>
        <p:txBody>
          <a:bodyPr wrap="none" rtlCol="0">
            <a:spAutoFit/>
          </a:bodyPr>
          <a:lstStyle/>
          <a:p>
            <a:r>
              <a:rPr lang="en-US" sz="2400" dirty="0"/>
              <a:t>VBD Densities</a:t>
            </a:r>
          </a:p>
        </p:txBody>
      </p:sp>
    </p:spTree>
    <p:extLst>
      <p:ext uri="{BB962C8B-B14F-4D97-AF65-F5344CB8AC3E}">
        <p14:creationId xmlns:p14="http://schemas.microsoft.com/office/powerpoint/2010/main" val="1527557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720" y="9726"/>
            <a:ext cx="8686800" cy="1143000"/>
          </a:xfrm>
        </p:spPr>
        <p:txBody>
          <a:bodyPr>
            <a:normAutofit fontScale="90000"/>
          </a:bodyPr>
          <a:lstStyle/>
          <a:p>
            <a:r>
              <a:rPr lang="en-US" dirty="0"/>
              <a:t>Count difference (2018 through October)</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7095" y="1123017"/>
            <a:ext cx="4326081" cy="5598458"/>
          </a:xfrm>
        </p:spPr>
      </p:pic>
      <p:sp>
        <p:nvSpPr>
          <p:cNvPr id="4" name="Slide Number Placeholder 3"/>
          <p:cNvSpPr>
            <a:spLocks noGrp="1"/>
          </p:cNvSpPr>
          <p:nvPr>
            <p:ph type="sldNum" sz="quarter" idx="12"/>
          </p:nvPr>
        </p:nvSpPr>
        <p:spPr/>
        <p:txBody>
          <a:bodyPr/>
          <a:lstStyle/>
          <a:p>
            <a:fld id="{5807C539-804D-4102-A82B-996C745DB959}" type="slidenum">
              <a:rPr lang="en-US" smtClean="0"/>
              <a:t>43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718" y="1123016"/>
            <a:ext cx="4326082" cy="5598459"/>
          </a:xfrm>
          <a:prstGeom prst="rect">
            <a:avLst/>
          </a:prstGeom>
        </p:spPr>
      </p:pic>
      <p:sp>
        <p:nvSpPr>
          <p:cNvPr id="7" name="TextBox 6"/>
          <p:cNvSpPr txBox="1"/>
          <p:nvPr/>
        </p:nvSpPr>
        <p:spPr>
          <a:xfrm>
            <a:off x="3053465" y="921895"/>
            <a:ext cx="1661032" cy="461665"/>
          </a:xfrm>
          <a:prstGeom prst="rect">
            <a:avLst/>
          </a:prstGeom>
          <a:noFill/>
        </p:spPr>
        <p:txBody>
          <a:bodyPr wrap="none" rtlCol="0">
            <a:spAutoFit/>
          </a:bodyPr>
          <a:lstStyle/>
          <a:p>
            <a:r>
              <a:rPr lang="en-US" sz="2400" dirty="0"/>
              <a:t>2017 - 2016</a:t>
            </a:r>
          </a:p>
        </p:txBody>
      </p:sp>
      <p:sp>
        <p:nvSpPr>
          <p:cNvPr id="8" name="TextBox 7"/>
          <p:cNvSpPr txBox="1"/>
          <p:nvPr/>
        </p:nvSpPr>
        <p:spPr>
          <a:xfrm>
            <a:off x="7250531" y="921895"/>
            <a:ext cx="1661032" cy="461665"/>
          </a:xfrm>
          <a:prstGeom prst="rect">
            <a:avLst/>
          </a:prstGeom>
          <a:noFill/>
        </p:spPr>
        <p:txBody>
          <a:bodyPr wrap="none" rtlCol="0">
            <a:spAutoFit/>
          </a:bodyPr>
          <a:lstStyle/>
          <a:p>
            <a:r>
              <a:rPr lang="en-US" sz="2400" dirty="0"/>
              <a:t>2018 - 2017</a:t>
            </a:r>
          </a:p>
        </p:txBody>
      </p:sp>
    </p:spTree>
    <p:extLst>
      <p:ext uri="{BB962C8B-B14F-4D97-AF65-F5344CB8AC3E}">
        <p14:creationId xmlns:p14="http://schemas.microsoft.com/office/powerpoint/2010/main" val="210864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720" y="304800"/>
            <a:ext cx="8686800" cy="1143000"/>
          </a:xfrm>
        </p:spPr>
        <p:txBody>
          <a:bodyPr>
            <a:normAutofit fontScale="90000"/>
          </a:bodyPr>
          <a:lstStyle/>
          <a:p>
            <a:r>
              <a:rPr lang="en-US" dirty="0"/>
              <a:t>Did NOAA training have an effect?</a:t>
            </a:r>
            <a:br>
              <a:rPr lang="en-US" dirty="0"/>
            </a:br>
            <a:r>
              <a:rPr lang="en-US" sz="3300" dirty="0"/>
              <a:t>Training given in </a:t>
            </a:r>
            <a:r>
              <a:rPr lang="en-US" sz="3300" dirty="0" err="1"/>
              <a:t>Carles</a:t>
            </a:r>
            <a:r>
              <a:rPr lang="en-US" sz="3300" dirty="0"/>
              <a:t> and San Joaquin in June 2018</a:t>
            </a:r>
            <a:br>
              <a:rPr lang="en-US" sz="3600" dirty="0"/>
            </a:b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1" y="2194927"/>
            <a:ext cx="4326081" cy="3454639"/>
          </a:xfrm>
        </p:spPr>
      </p:pic>
      <p:sp>
        <p:nvSpPr>
          <p:cNvPr id="4" name="Slide Number Placeholder 3"/>
          <p:cNvSpPr>
            <a:spLocks noGrp="1"/>
          </p:cNvSpPr>
          <p:nvPr>
            <p:ph type="sldNum" sz="quarter" idx="12"/>
          </p:nvPr>
        </p:nvSpPr>
        <p:spPr/>
        <p:txBody>
          <a:bodyPr/>
          <a:lstStyle/>
          <a:p>
            <a:fld id="{5807C539-804D-4102-A82B-996C745DB959}" type="slidenum">
              <a:rPr lang="en-US" smtClean="0"/>
              <a:t>44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438" y="2133682"/>
            <a:ext cx="4326082" cy="3545433"/>
          </a:xfrm>
          <a:prstGeom prst="rect">
            <a:avLst/>
          </a:prstGeom>
        </p:spPr>
      </p:pic>
      <p:sp>
        <p:nvSpPr>
          <p:cNvPr id="7" name="TextBox 6"/>
          <p:cNvSpPr txBox="1"/>
          <p:nvPr/>
        </p:nvSpPr>
        <p:spPr>
          <a:xfrm>
            <a:off x="3008924" y="1470366"/>
            <a:ext cx="1661032" cy="461665"/>
          </a:xfrm>
          <a:prstGeom prst="rect">
            <a:avLst/>
          </a:prstGeom>
          <a:noFill/>
        </p:spPr>
        <p:txBody>
          <a:bodyPr wrap="none" rtlCol="0">
            <a:spAutoFit/>
          </a:bodyPr>
          <a:lstStyle/>
          <a:p>
            <a:r>
              <a:rPr lang="en-US" sz="2400" dirty="0"/>
              <a:t>2017 - 2016</a:t>
            </a:r>
          </a:p>
        </p:txBody>
      </p:sp>
      <p:sp>
        <p:nvSpPr>
          <p:cNvPr id="8" name="TextBox 7"/>
          <p:cNvSpPr txBox="1"/>
          <p:nvPr/>
        </p:nvSpPr>
        <p:spPr>
          <a:xfrm>
            <a:off x="7476342" y="1470366"/>
            <a:ext cx="1661032" cy="461665"/>
          </a:xfrm>
          <a:prstGeom prst="rect">
            <a:avLst/>
          </a:prstGeom>
          <a:noFill/>
        </p:spPr>
        <p:txBody>
          <a:bodyPr wrap="none" rtlCol="0">
            <a:spAutoFit/>
          </a:bodyPr>
          <a:lstStyle/>
          <a:p>
            <a:r>
              <a:rPr lang="en-US" sz="2400" dirty="0"/>
              <a:t>2018 - 2017</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5319552"/>
            <a:ext cx="1262270" cy="14317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1414" y="4997898"/>
            <a:ext cx="1509387" cy="1638981"/>
          </a:xfrm>
          <a:prstGeom prst="rect">
            <a:avLst/>
          </a:prstGeom>
        </p:spPr>
      </p:pic>
    </p:spTree>
    <p:extLst>
      <p:ext uri="{BB962C8B-B14F-4D97-AF65-F5344CB8AC3E}">
        <p14:creationId xmlns:p14="http://schemas.microsoft.com/office/powerpoint/2010/main" val="1714344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720" y="466119"/>
            <a:ext cx="8686800" cy="1143000"/>
          </a:xfrm>
        </p:spPr>
        <p:txBody>
          <a:bodyPr>
            <a:normAutofit fontScale="90000"/>
          </a:bodyPr>
          <a:lstStyle/>
          <a:p>
            <a:r>
              <a:rPr lang="en-US" dirty="0"/>
              <a:t>Did NOAA training have an effect?</a:t>
            </a:r>
            <a:br>
              <a:rPr lang="en-US" dirty="0"/>
            </a:br>
            <a:r>
              <a:rPr lang="en-US" sz="3300" dirty="0" err="1"/>
              <a:t>Calapan</a:t>
            </a:r>
            <a:r>
              <a:rPr lang="en-US" sz="3300" dirty="0"/>
              <a:t> and </a:t>
            </a:r>
            <a:r>
              <a:rPr lang="en-US" sz="3300" dirty="0" err="1"/>
              <a:t>Batangas</a:t>
            </a:r>
            <a:r>
              <a:rPr lang="en-US" sz="3300" dirty="0"/>
              <a:t> January 2018</a:t>
            </a:r>
            <a:br>
              <a:rPr lang="en-US" sz="3300" dirty="0"/>
            </a:br>
            <a:r>
              <a:rPr lang="en-US" sz="3300" dirty="0" err="1"/>
              <a:t>Lucena</a:t>
            </a:r>
            <a:r>
              <a:rPr lang="en-US" sz="3300" dirty="0"/>
              <a:t> June 2018</a:t>
            </a:r>
            <a:br>
              <a:rPr lang="en-US" sz="3600" dirty="0"/>
            </a:b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2708502"/>
            <a:ext cx="4326081" cy="2549298"/>
          </a:xfrm>
        </p:spPr>
      </p:pic>
      <p:sp>
        <p:nvSpPr>
          <p:cNvPr id="4" name="Slide Number Placeholder 3"/>
          <p:cNvSpPr>
            <a:spLocks noGrp="1"/>
          </p:cNvSpPr>
          <p:nvPr>
            <p:ph type="sldNum" sz="quarter" idx="12"/>
          </p:nvPr>
        </p:nvSpPr>
        <p:spPr/>
        <p:txBody>
          <a:bodyPr/>
          <a:lstStyle/>
          <a:p>
            <a:fld id="{5807C539-804D-4102-A82B-996C745DB959}" type="slidenum">
              <a:rPr lang="en-US" smtClean="0"/>
              <a:t>45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438" y="2429208"/>
            <a:ext cx="4326082" cy="2828592"/>
          </a:xfrm>
          <a:prstGeom prst="rect">
            <a:avLst/>
          </a:prstGeom>
        </p:spPr>
      </p:pic>
      <p:sp>
        <p:nvSpPr>
          <p:cNvPr id="7" name="TextBox 6"/>
          <p:cNvSpPr txBox="1"/>
          <p:nvPr/>
        </p:nvSpPr>
        <p:spPr>
          <a:xfrm>
            <a:off x="2938999" y="1927979"/>
            <a:ext cx="1661032" cy="461665"/>
          </a:xfrm>
          <a:prstGeom prst="rect">
            <a:avLst/>
          </a:prstGeom>
          <a:noFill/>
        </p:spPr>
        <p:txBody>
          <a:bodyPr wrap="none" rtlCol="0">
            <a:spAutoFit/>
          </a:bodyPr>
          <a:lstStyle/>
          <a:p>
            <a:r>
              <a:rPr lang="en-US" sz="2400" dirty="0"/>
              <a:t>2017 - 2016</a:t>
            </a:r>
          </a:p>
        </p:txBody>
      </p:sp>
      <p:sp>
        <p:nvSpPr>
          <p:cNvPr id="8" name="TextBox 7"/>
          <p:cNvSpPr txBox="1"/>
          <p:nvPr/>
        </p:nvSpPr>
        <p:spPr>
          <a:xfrm>
            <a:off x="7516098" y="1907219"/>
            <a:ext cx="1661032" cy="461665"/>
          </a:xfrm>
          <a:prstGeom prst="rect">
            <a:avLst/>
          </a:prstGeom>
          <a:noFill/>
        </p:spPr>
        <p:txBody>
          <a:bodyPr wrap="none" rtlCol="0">
            <a:spAutoFit/>
          </a:bodyPr>
          <a:lstStyle/>
          <a:p>
            <a:r>
              <a:rPr lang="en-US" sz="2400" dirty="0"/>
              <a:t>2018 - 2017</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5319552"/>
            <a:ext cx="1262270" cy="14317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1414" y="5142820"/>
            <a:ext cx="1509387" cy="1638981"/>
          </a:xfrm>
          <a:prstGeom prst="rect">
            <a:avLst/>
          </a:prstGeom>
        </p:spPr>
      </p:pic>
    </p:spTree>
    <p:extLst>
      <p:ext uri="{BB962C8B-B14F-4D97-AF65-F5344CB8AC3E}">
        <p14:creationId xmlns:p14="http://schemas.microsoft.com/office/powerpoint/2010/main" val="1932709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720" y="466119"/>
            <a:ext cx="8686800" cy="1143000"/>
          </a:xfrm>
        </p:spPr>
        <p:txBody>
          <a:bodyPr>
            <a:normAutofit fontScale="90000"/>
          </a:bodyPr>
          <a:lstStyle/>
          <a:p>
            <a:r>
              <a:rPr lang="en-US" dirty="0"/>
              <a:t>Did NOAA training have an effect?</a:t>
            </a:r>
            <a:br>
              <a:rPr lang="en-US" dirty="0"/>
            </a:br>
            <a:r>
              <a:rPr lang="en-US" sz="3300" dirty="0" err="1"/>
              <a:t>Legazpi</a:t>
            </a:r>
            <a:r>
              <a:rPr lang="en-US" sz="3300" dirty="0"/>
              <a:t> September 2017</a:t>
            </a:r>
            <a:br>
              <a:rPr lang="en-US" sz="3600" dirty="0"/>
            </a:b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2789" y="2368883"/>
            <a:ext cx="2893453" cy="2549298"/>
          </a:xfrm>
        </p:spPr>
      </p:pic>
      <p:sp>
        <p:nvSpPr>
          <p:cNvPr id="4" name="Slide Number Placeholder 3"/>
          <p:cNvSpPr>
            <a:spLocks noGrp="1"/>
          </p:cNvSpPr>
          <p:nvPr>
            <p:ph type="sldNum" sz="quarter" idx="12"/>
          </p:nvPr>
        </p:nvSpPr>
        <p:spPr/>
        <p:txBody>
          <a:bodyPr/>
          <a:lstStyle/>
          <a:p>
            <a:fld id="{5807C539-804D-4102-A82B-996C745DB959}" type="slidenum">
              <a:rPr lang="en-US" smtClean="0"/>
              <a:t>46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152" y="2253902"/>
            <a:ext cx="3505649" cy="2828592"/>
          </a:xfrm>
          <a:prstGeom prst="rect">
            <a:avLst/>
          </a:prstGeom>
        </p:spPr>
      </p:pic>
      <p:sp>
        <p:nvSpPr>
          <p:cNvPr id="7" name="TextBox 6"/>
          <p:cNvSpPr txBox="1"/>
          <p:nvPr/>
        </p:nvSpPr>
        <p:spPr>
          <a:xfrm>
            <a:off x="2938999" y="1927979"/>
            <a:ext cx="1661032" cy="461665"/>
          </a:xfrm>
          <a:prstGeom prst="rect">
            <a:avLst/>
          </a:prstGeom>
          <a:noFill/>
        </p:spPr>
        <p:txBody>
          <a:bodyPr wrap="none" rtlCol="0">
            <a:spAutoFit/>
          </a:bodyPr>
          <a:lstStyle/>
          <a:p>
            <a:r>
              <a:rPr lang="en-US" sz="2400" dirty="0"/>
              <a:t>2017 - 2016</a:t>
            </a:r>
          </a:p>
        </p:txBody>
      </p:sp>
      <p:sp>
        <p:nvSpPr>
          <p:cNvPr id="8" name="TextBox 7"/>
          <p:cNvSpPr txBox="1"/>
          <p:nvPr/>
        </p:nvSpPr>
        <p:spPr>
          <a:xfrm>
            <a:off x="7516098" y="1907219"/>
            <a:ext cx="1661032" cy="461665"/>
          </a:xfrm>
          <a:prstGeom prst="rect">
            <a:avLst/>
          </a:prstGeom>
          <a:noFill/>
        </p:spPr>
        <p:txBody>
          <a:bodyPr wrap="none" rtlCol="0">
            <a:spAutoFit/>
          </a:bodyPr>
          <a:lstStyle/>
          <a:p>
            <a:r>
              <a:rPr lang="en-US" sz="2400" dirty="0"/>
              <a:t>2018 - 2017</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5319552"/>
            <a:ext cx="1262270" cy="14317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1414" y="5142820"/>
            <a:ext cx="1509387" cy="1638981"/>
          </a:xfrm>
          <a:prstGeom prst="rect">
            <a:avLst/>
          </a:prstGeom>
        </p:spPr>
      </p:pic>
    </p:spTree>
    <p:extLst>
      <p:ext uri="{BB962C8B-B14F-4D97-AF65-F5344CB8AC3E}">
        <p14:creationId xmlns:p14="http://schemas.microsoft.com/office/powerpoint/2010/main" val="1302473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720" y="466119"/>
            <a:ext cx="8686800" cy="1143000"/>
          </a:xfrm>
        </p:spPr>
        <p:txBody>
          <a:bodyPr>
            <a:normAutofit fontScale="90000"/>
          </a:bodyPr>
          <a:lstStyle/>
          <a:p>
            <a:r>
              <a:rPr lang="en-US" dirty="0"/>
              <a:t>Did NOAA training have an effect?</a:t>
            </a:r>
            <a:br>
              <a:rPr lang="en-US" dirty="0"/>
            </a:br>
            <a:r>
              <a:rPr lang="en-US" sz="3300" dirty="0"/>
              <a:t>Puerto </a:t>
            </a:r>
            <a:r>
              <a:rPr lang="en-US" sz="3300" dirty="0" err="1"/>
              <a:t>Princessa</a:t>
            </a:r>
            <a:r>
              <a:rPr lang="en-US" sz="3300" dirty="0"/>
              <a:t> September 2017</a:t>
            </a:r>
            <a:br>
              <a:rPr lang="en-US" sz="3600" dirty="0"/>
            </a:b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6839" y="2368883"/>
            <a:ext cx="2345353" cy="2549298"/>
          </a:xfrm>
        </p:spPr>
      </p:pic>
      <p:sp>
        <p:nvSpPr>
          <p:cNvPr id="4" name="Slide Number Placeholder 3"/>
          <p:cNvSpPr>
            <a:spLocks noGrp="1"/>
          </p:cNvSpPr>
          <p:nvPr>
            <p:ph type="sldNum" sz="quarter" idx="12"/>
          </p:nvPr>
        </p:nvSpPr>
        <p:spPr/>
        <p:txBody>
          <a:bodyPr/>
          <a:lstStyle/>
          <a:p>
            <a:fld id="{5807C539-804D-4102-A82B-996C745DB959}" type="slidenum">
              <a:rPr lang="en-US" smtClean="0"/>
              <a:t>47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311" y="2253902"/>
            <a:ext cx="2513331" cy="2828592"/>
          </a:xfrm>
          <a:prstGeom prst="rect">
            <a:avLst/>
          </a:prstGeom>
        </p:spPr>
      </p:pic>
      <p:sp>
        <p:nvSpPr>
          <p:cNvPr id="7" name="TextBox 6"/>
          <p:cNvSpPr txBox="1"/>
          <p:nvPr/>
        </p:nvSpPr>
        <p:spPr>
          <a:xfrm>
            <a:off x="2938999" y="1927979"/>
            <a:ext cx="1661032" cy="461665"/>
          </a:xfrm>
          <a:prstGeom prst="rect">
            <a:avLst/>
          </a:prstGeom>
          <a:noFill/>
        </p:spPr>
        <p:txBody>
          <a:bodyPr wrap="none" rtlCol="0">
            <a:spAutoFit/>
          </a:bodyPr>
          <a:lstStyle/>
          <a:p>
            <a:r>
              <a:rPr lang="en-US" sz="2400" dirty="0"/>
              <a:t>2017 - 2016</a:t>
            </a:r>
          </a:p>
        </p:txBody>
      </p:sp>
      <p:sp>
        <p:nvSpPr>
          <p:cNvPr id="8" name="TextBox 7"/>
          <p:cNvSpPr txBox="1"/>
          <p:nvPr/>
        </p:nvSpPr>
        <p:spPr>
          <a:xfrm>
            <a:off x="7516098" y="1907219"/>
            <a:ext cx="1661032" cy="461665"/>
          </a:xfrm>
          <a:prstGeom prst="rect">
            <a:avLst/>
          </a:prstGeom>
          <a:noFill/>
        </p:spPr>
        <p:txBody>
          <a:bodyPr wrap="none" rtlCol="0">
            <a:spAutoFit/>
          </a:bodyPr>
          <a:lstStyle/>
          <a:p>
            <a:r>
              <a:rPr lang="en-US" sz="2400" dirty="0"/>
              <a:t>2018 - 2017</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5319552"/>
            <a:ext cx="1262270" cy="14317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1414" y="5142820"/>
            <a:ext cx="1509387" cy="1638981"/>
          </a:xfrm>
          <a:prstGeom prst="rect">
            <a:avLst/>
          </a:prstGeom>
        </p:spPr>
      </p:pic>
    </p:spTree>
    <p:extLst>
      <p:ext uri="{BB962C8B-B14F-4D97-AF65-F5344CB8AC3E}">
        <p14:creationId xmlns:p14="http://schemas.microsoft.com/office/powerpoint/2010/main" val="2623679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27206"/>
            <a:ext cx="8686800" cy="1143000"/>
          </a:xfrm>
        </p:spPr>
        <p:txBody>
          <a:bodyPr>
            <a:noAutofit/>
          </a:bodyPr>
          <a:lstStyle/>
          <a:p>
            <a:r>
              <a:rPr lang="en-US" sz="2400" b="1" dirty="0" err="1"/>
              <a:t>Cauayan</a:t>
            </a:r>
            <a:r>
              <a:rPr lang="en-US" sz="2400" b="1" dirty="0"/>
              <a:t>, Negros Occidental is the “gold standard” for government success in pushing commercial boats out of municipal waters</a:t>
            </a:r>
          </a:p>
        </p:txBody>
      </p:sp>
      <p:sp>
        <p:nvSpPr>
          <p:cNvPr id="4" name="Slide Number Placeholder 3"/>
          <p:cNvSpPr>
            <a:spLocks noGrp="1"/>
          </p:cNvSpPr>
          <p:nvPr>
            <p:ph type="sldNum" sz="quarter" idx="12"/>
          </p:nvPr>
        </p:nvSpPr>
        <p:spPr/>
        <p:txBody>
          <a:bodyPr/>
          <a:lstStyle/>
          <a:p>
            <a:fld id="{5807C539-804D-4102-A82B-996C745DB959}" type="slidenum">
              <a:rPr lang="en-US" smtClean="0"/>
              <a:t>48</a:t>
            </a:fld>
            <a:endParaRPr lang="en-US"/>
          </a:p>
        </p:txBody>
      </p:sp>
      <p:pic>
        <p:nvPicPr>
          <p:cNvPr id="8" name="Picture 7"/>
          <p:cNvPicPr>
            <a:picLocks noChangeAspect="1"/>
          </p:cNvPicPr>
          <p:nvPr/>
        </p:nvPicPr>
        <p:blipFill>
          <a:blip r:embed="rId2"/>
          <a:stretch>
            <a:fillRect/>
          </a:stretch>
        </p:blipFill>
        <p:spPr>
          <a:xfrm>
            <a:off x="2343316" y="1247015"/>
            <a:ext cx="7505368" cy="5451268"/>
          </a:xfrm>
          <a:prstGeom prst="rect">
            <a:avLst/>
          </a:prstGeom>
        </p:spPr>
      </p:pic>
      <p:sp>
        <p:nvSpPr>
          <p:cNvPr id="9" name="Down Arrow 8"/>
          <p:cNvSpPr/>
          <p:nvPr/>
        </p:nvSpPr>
        <p:spPr>
          <a:xfrm>
            <a:off x="5181600" y="2354758"/>
            <a:ext cx="1524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94728" y="2354759"/>
            <a:ext cx="1524000" cy="1384995"/>
          </a:xfrm>
          <a:prstGeom prst="rect">
            <a:avLst/>
          </a:prstGeom>
          <a:noFill/>
        </p:spPr>
        <p:txBody>
          <a:bodyPr wrap="square" rtlCol="0">
            <a:spAutoFit/>
          </a:bodyPr>
          <a:lstStyle/>
          <a:p>
            <a:r>
              <a:rPr lang="en-US" sz="1400" dirty="0"/>
              <a:t>Negros Occidental increased enforcement efforts beginning in late-March 2014</a:t>
            </a:r>
          </a:p>
        </p:txBody>
      </p:sp>
    </p:spTree>
    <p:extLst>
      <p:ext uri="{BB962C8B-B14F-4D97-AF65-F5344CB8AC3E}">
        <p14:creationId xmlns:p14="http://schemas.microsoft.com/office/powerpoint/2010/main" val="2524985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27206"/>
            <a:ext cx="8686800" cy="1143000"/>
          </a:xfrm>
        </p:spPr>
        <p:txBody>
          <a:bodyPr>
            <a:noAutofit/>
          </a:bodyPr>
          <a:lstStyle/>
          <a:p>
            <a:r>
              <a:rPr lang="en-US" sz="2400" b="1" dirty="0"/>
              <a:t>Elvidge gave training in </a:t>
            </a:r>
            <a:r>
              <a:rPr lang="en-US" sz="2400" b="1" dirty="0" err="1"/>
              <a:t>Carles</a:t>
            </a:r>
            <a:r>
              <a:rPr lang="en-US" sz="2400" b="1" dirty="0"/>
              <a:t>, Iloilo in June 2018</a:t>
            </a:r>
          </a:p>
        </p:txBody>
      </p:sp>
      <p:sp>
        <p:nvSpPr>
          <p:cNvPr id="4" name="Slide Number Placeholder 3"/>
          <p:cNvSpPr>
            <a:spLocks noGrp="1"/>
          </p:cNvSpPr>
          <p:nvPr>
            <p:ph type="sldNum" sz="quarter" idx="12"/>
          </p:nvPr>
        </p:nvSpPr>
        <p:spPr/>
        <p:txBody>
          <a:bodyPr/>
          <a:lstStyle/>
          <a:p>
            <a:fld id="{5807C539-804D-4102-A82B-996C745DB959}" type="slidenum">
              <a:rPr lang="en-US" smtClean="0"/>
              <a:t>49</a:t>
            </a:fld>
            <a:endParaRPr lang="en-US"/>
          </a:p>
        </p:txBody>
      </p:sp>
      <p:pic>
        <p:nvPicPr>
          <p:cNvPr id="3" name="Picture 2"/>
          <p:cNvPicPr>
            <a:picLocks noChangeAspect="1"/>
          </p:cNvPicPr>
          <p:nvPr/>
        </p:nvPicPr>
        <p:blipFill>
          <a:blip r:embed="rId2"/>
          <a:stretch>
            <a:fillRect/>
          </a:stretch>
        </p:blipFill>
        <p:spPr>
          <a:xfrm>
            <a:off x="1752224" y="990601"/>
            <a:ext cx="8687553" cy="5593353"/>
          </a:xfrm>
          <a:prstGeom prst="rect">
            <a:avLst/>
          </a:prstGeom>
        </p:spPr>
      </p:pic>
      <p:sp>
        <p:nvSpPr>
          <p:cNvPr id="5" name="Down Arrow 4"/>
          <p:cNvSpPr/>
          <p:nvPr/>
        </p:nvSpPr>
        <p:spPr>
          <a:xfrm>
            <a:off x="9780896" y="2784079"/>
            <a:ext cx="1524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204728" y="2223231"/>
            <a:ext cx="1006072" cy="523220"/>
          </a:xfrm>
          <a:prstGeom prst="rect">
            <a:avLst/>
          </a:prstGeom>
          <a:noFill/>
        </p:spPr>
        <p:txBody>
          <a:bodyPr wrap="square" rtlCol="0">
            <a:spAutoFit/>
          </a:bodyPr>
          <a:lstStyle/>
          <a:p>
            <a:r>
              <a:rPr lang="en-US" sz="1400" dirty="0"/>
              <a:t>Training</a:t>
            </a:r>
          </a:p>
          <a:p>
            <a:r>
              <a:rPr lang="en-US" sz="1400" dirty="0"/>
              <a:t>June 2018</a:t>
            </a:r>
          </a:p>
        </p:txBody>
      </p:sp>
    </p:spTree>
    <p:extLst>
      <p:ext uri="{BB962C8B-B14F-4D97-AF65-F5344CB8AC3E}">
        <p14:creationId xmlns:p14="http://schemas.microsoft.com/office/powerpoint/2010/main" val="3264414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255"/>
            <a:ext cx="10515600" cy="1325563"/>
          </a:xfrm>
        </p:spPr>
        <p:txBody>
          <a:bodyPr>
            <a:normAutofit fontScale="90000"/>
          </a:bodyPr>
          <a:lstStyle/>
          <a:p>
            <a:r>
              <a:rPr lang="en-US" dirty="0"/>
              <a:t>Purse seiner and ring net boats commonly carry strings of bare metal halide bulbs from 1500 to 3000 watts</a:t>
            </a:r>
          </a:p>
        </p:txBody>
      </p:sp>
      <p:sp>
        <p:nvSpPr>
          <p:cNvPr id="4" name="Slide Number Placeholder 3"/>
          <p:cNvSpPr>
            <a:spLocks noGrp="1"/>
          </p:cNvSpPr>
          <p:nvPr>
            <p:ph type="sldNum" sz="quarter" idx="12"/>
          </p:nvPr>
        </p:nvSpPr>
        <p:spPr/>
        <p:txBody>
          <a:bodyPr/>
          <a:lstStyle/>
          <a:p>
            <a:fld id="{5807C539-804D-4102-A82B-996C745DB959}" type="slidenum">
              <a:rPr lang="en-US" smtClean="0"/>
              <a:t>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300" y="1498600"/>
            <a:ext cx="4019550" cy="5359400"/>
          </a:xfrm>
          <a:prstGeom prst="rect">
            <a:avLst/>
          </a:prstGeom>
        </p:spPr>
      </p:pic>
      <p:pic>
        <p:nvPicPr>
          <p:cNvPr id="3" name="Picture 2"/>
          <p:cNvPicPr>
            <a:picLocks noChangeAspect="1"/>
          </p:cNvPicPr>
          <p:nvPr/>
        </p:nvPicPr>
        <p:blipFill>
          <a:blip r:embed="rId3"/>
          <a:stretch>
            <a:fillRect/>
          </a:stretch>
        </p:blipFill>
        <p:spPr>
          <a:xfrm>
            <a:off x="2135776" y="1625182"/>
            <a:ext cx="2779125" cy="4933279"/>
          </a:xfrm>
          <a:prstGeom prst="rect">
            <a:avLst/>
          </a:prstGeom>
        </p:spPr>
      </p:pic>
    </p:spTree>
    <p:extLst>
      <p:ext uri="{BB962C8B-B14F-4D97-AF65-F5344CB8AC3E}">
        <p14:creationId xmlns:p14="http://schemas.microsoft.com/office/powerpoint/2010/main" val="1425126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58320" y="914400"/>
            <a:ext cx="8452480" cy="5663457"/>
          </a:xfrm>
          <a:prstGeom prst="rect">
            <a:avLst/>
          </a:prstGeom>
        </p:spPr>
      </p:pic>
      <p:sp>
        <p:nvSpPr>
          <p:cNvPr id="2" name="Title 1"/>
          <p:cNvSpPr>
            <a:spLocks noGrp="1"/>
          </p:cNvSpPr>
          <p:nvPr>
            <p:ph type="title"/>
          </p:nvPr>
        </p:nvSpPr>
        <p:spPr>
          <a:xfrm>
            <a:off x="1752600" y="127206"/>
            <a:ext cx="8686800" cy="1143000"/>
          </a:xfrm>
        </p:spPr>
        <p:txBody>
          <a:bodyPr>
            <a:noAutofit/>
          </a:bodyPr>
          <a:lstStyle/>
          <a:p>
            <a:r>
              <a:rPr lang="en-US" sz="2400" b="1" dirty="0"/>
              <a:t>Elvidge gave training in San Joaquin, Iloilo in June 2018</a:t>
            </a:r>
          </a:p>
        </p:txBody>
      </p:sp>
      <p:sp>
        <p:nvSpPr>
          <p:cNvPr id="4" name="Slide Number Placeholder 3"/>
          <p:cNvSpPr>
            <a:spLocks noGrp="1"/>
          </p:cNvSpPr>
          <p:nvPr>
            <p:ph type="sldNum" sz="quarter" idx="12"/>
          </p:nvPr>
        </p:nvSpPr>
        <p:spPr/>
        <p:txBody>
          <a:bodyPr/>
          <a:lstStyle/>
          <a:p>
            <a:fld id="{5807C539-804D-4102-A82B-996C745DB959}" type="slidenum">
              <a:rPr lang="en-US" smtClean="0"/>
              <a:t>50</a:t>
            </a:fld>
            <a:endParaRPr lang="en-US"/>
          </a:p>
        </p:txBody>
      </p:sp>
      <p:sp>
        <p:nvSpPr>
          <p:cNvPr id="5" name="Down Arrow 4"/>
          <p:cNvSpPr/>
          <p:nvPr/>
        </p:nvSpPr>
        <p:spPr>
          <a:xfrm>
            <a:off x="9601200" y="2781031"/>
            <a:ext cx="1524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204728" y="2223231"/>
            <a:ext cx="1006072" cy="523220"/>
          </a:xfrm>
          <a:prstGeom prst="rect">
            <a:avLst/>
          </a:prstGeom>
          <a:noFill/>
        </p:spPr>
        <p:txBody>
          <a:bodyPr wrap="square" rtlCol="0">
            <a:spAutoFit/>
          </a:bodyPr>
          <a:lstStyle/>
          <a:p>
            <a:r>
              <a:rPr lang="en-US" sz="1400" dirty="0"/>
              <a:t>Training</a:t>
            </a:r>
          </a:p>
          <a:p>
            <a:r>
              <a:rPr lang="en-US" sz="1400" dirty="0"/>
              <a:t>June 2018</a:t>
            </a:r>
          </a:p>
        </p:txBody>
      </p:sp>
    </p:spTree>
    <p:extLst>
      <p:ext uri="{BB962C8B-B14F-4D97-AF65-F5344CB8AC3E}">
        <p14:creationId xmlns:p14="http://schemas.microsoft.com/office/powerpoint/2010/main" val="3237539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2224" y="990601"/>
            <a:ext cx="8687553" cy="5593353"/>
          </a:xfrm>
          <a:prstGeom prst="rect">
            <a:avLst/>
          </a:prstGeom>
        </p:spPr>
      </p:pic>
      <p:sp>
        <p:nvSpPr>
          <p:cNvPr id="2" name="Title 1"/>
          <p:cNvSpPr>
            <a:spLocks noGrp="1"/>
          </p:cNvSpPr>
          <p:nvPr>
            <p:ph type="title"/>
          </p:nvPr>
        </p:nvSpPr>
        <p:spPr>
          <a:xfrm>
            <a:off x="1752600" y="127206"/>
            <a:ext cx="8686800" cy="1143000"/>
          </a:xfrm>
        </p:spPr>
        <p:txBody>
          <a:bodyPr>
            <a:noAutofit/>
          </a:bodyPr>
          <a:lstStyle/>
          <a:p>
            <a:r>
              <a:rPr lang="en-US" sz="2400" b="1" dirty="0"/>
              <a:t>Elvidge gave training in </a:t>
            </a:r>
            <a:r>
              <a:rPr lang="en-US" sz="2400" b="1" dirty="0" err="1"/>
              <a:t>Lucena</a:t>
            </a:r>
            <a:r>
              <a:rPr lang="en-US" sz="2400" b="1" dirty="0"/>
              <a:t>, Quezon Province in June 2018</a:t>
            </a:r>
          </a:p>
        </p:txBody>
      </p:sp>
      <p:sp>
        <p:nvSpPr>
          <p:cNvPr id="4" name="Slide Number Placeholder 3"/>
          <p:cNvSpPr>
            <a:spLocks noGrp="1"/>
          </p:cNvSpPr>
          <p:nvPr>
            <p:ph type="sldNum" sz="quarter" idx="12"/>
          </p:nvPr>
        </p:nvSpPr>
        <p:spPr/>
        <p:txBody>
          <a:bodyPr/>
          <a:lstStyle/>
          <a:p>
            <a:fld id="{5807C539-804D-4102-A82B-996C745DB959}" type="slidenum">
              <a:rPr lang="en-US" smtClean="0"/>
              <a:t>51</a:t>
            </a:fld>
            <a:endParaRPr lang="en-US"/>
          </a:p>
        </p:txBody>
      </p:sp>
      <p:sp>
        <p:nvSpPr>
          <p:cNvPr id="5" name="Down Arrow 4"/>
          <p:cNvSpPr/>
          <p:nvPr/>
        </p:nvSpPr>
        <p:spPr>
          <a:xfrm>
            <a:off x="9791240" y="2670278"/>
            <a:ext cx="1524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364404" y="2133600"/>
            <a:ext cx="1006072" cy="523220"/>
          </a:xfrm>
          <a:prstGeom prst="rect">
            <a:avLst/>
          </a:prstGeom>
          <a:noFill/>
        </p:spPr>
        <p:txBody>
          <a:bodyPr wrap="square" rtlCol="0">
            <a:spAutoFit/>
          </a:bodyPr>
          <a:lstStyle/>
          <a:p>
            <a:r>
              <a:rPr lang="en-US" sz="1400" dirty="0"/>
              <a:t>Training</a:t>
            </a:r>
          </a:p>
          <a:p>
            <a:r>
              <a:rPr lang="en-US" sz="1400" dirty="0"/>
              <a:t>June 2018</a:t>
            </a:r>
          </a:p>
        </p:txBody>
      </p:sp>
    </p:spTree>
    <p:extLst>
      <p:ext uri="{BB962C8B-B14F-4D97-AF65-F5344CB8AC3E}">
        <p14:creationId xmlns:p14="http://schemas.microsoft.com/office/powerpoint/2010/main" val="2194490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52224" y="914401"/>
            <a:ext cx="8687553" cy="5669553"/>
          </a:xfrm>
          <a:prstGeom prst="rect">
            <a:avLst/>
          </a:prstGeom>
        </p:spPr>
      </p:pic>
      <p:sp>
        <p:nvSpPr>
          <p:cNvPr id="2" name="Title 1"/>
          <p:cNvSpPr>
            <a:spLocks noGrp="1"/>
          </p:cNvSpPr>
          <p:nvPr>
            <p:ph type="title"/>
          </p:nvPr>
        </p:nvSpPr>
        <p:spPr>
          <a:xfrm>
            <a:off x="1752600" y="127206"/>
            <a:ext cx="8686800" cy="1143000"/>
          </a:xfrm>
        </p:spPr>
        <p:txBody>
          <a:bodyPr>
            <a:noAutofit/>
          </a:bodyPr>
          <a:lstStyle/>
          <a:p>
            <a:r>
              <a:rPr lang="en-US" sz="2400" b="1" dirty="0"/>
              <a:t>Elvidge gave training in </a:t>
            </a:r>
            <a:r>
              <a:rPr lang="en-US" sz="2400" b="1" dirty="0" err="1"/>
              <a:t>Batangas</a:t>
            </a:r>
            <a:r>
              <a:rPr lang="en-US" sz="2400" b="1" dirty="0"/>
              <a:t> in January 2018</a:t>
            </a:r>
          </a:p>
        </p:txBody>
      </p:sp>
      <p:sp>
        <p:nvSpPr>
          <p:cNvPr id="4" name="Slide Number Placeholder 3"/>
          <p:cNvSpPr>
            <a:spLocks noGrp="1"/>
          </p:cNvSpPr>
          <p:nvPr>
            <p:ph type="sldNum" sz="quarter" idx="12"/>
          </p:nvPr>
        </p:nvSpPr>
        <p:spPr/>
        <p:txBody>
          <a:bodyPr/>
          <a:lstStyle/>
          <a:p>
            <a:fld id="{5807C539-804D-4102-A82B-996C745DB959}" type="slidenum">
              <a:rPr lang="en-US" smtClean="0"/>
              <a:t>52</a:t>
            </a:fld>
            <a:endParaRPr lang="en-US"/>
          </a:p>
        </p:txBody>
      </p:sp>
      <p:sp>
        <p:nvSpPr>
          <p:cNvPr id="5" name="Down Arrow 4"/>
          <p:cNvSpPr/>
          <p:nvPr/>
        </p:nvSpPr>
        <p:spPr>
          <a:xfrm>
            <a:off x="9244088" y="2792085"/>
            <a:ext cx="1524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893452" y="1891836"/>
            <a:ext cx="1006072" cy="738664"/>
          </a:xfrm>
          <a:prstGeom prst="rect">
            <a:avLst/>
          </a:prstGeom>
          <a:noFill/>
        </p:spPr>
        <p:txBody>
          <a:bodyPr wrap="square" rtlCol="0">
            <a:spAutoFit/>
          </a:bodyPr>
          <a:lstStyle/>
          <a:p>
            <a:r>
              <a:rPr lang="en-US" sz="1400" dirty="0"/>
              <a:t>Training</a:t>
            </a:r>
          </a:p>
          <a:p>
            <a:r>
              <a:rPr lang="en-US" sz="1400" dirty="0"/>
              <a:t>January 2018</a:t>
            </a:r>
          </a:p>
        </p:txBody>
      </p:sp>
    </p:spTree>
    <p:extLst>
      <p:ext uri="{BB962C8B-B14F-4D97-AF65-F5344CB8AC3E}">
        <p14:creationId xmlns:p14="http://schemas.microsoft.com/office/powerpoint/2010/main" val="1758100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2224" y="914401"/>
            <a:ext cx="8687553" cy="5669553"/>
          </a:xfrm>
          <a:prstGeom prst="rect">
            <a:avLst/>
          </a:prstGeom>
        </p:spPr>
      </p:pic>
      <p:sp>
        <p:nvSpPr>
          <p:cNvPr id="2" name="Title 1"/>
          <p:cNvSpPr>
            <a:spLocks noGrp="1"/>
          </p:cNvSpPr>
          <p:nvPr>
            <p:ph type="title"/>
          </p:nvPr>
        </p:nvSpPr>
        <p:spPr>
          <a:xfrm>
            <a:off x="1752600" y="127206"/>
            <a:ext cx="8686800" cy="1143000"/>
          </a:xfrm>
        </p:spPr>
        <p:txBody>
          <a:bodyPr>
            <a:noAutofit/>
          </a:bodyPr>
          <a:lstStyle/>
          <a:p>
            <a:r>
              <a:rPr lang="en-US" sz="2400" b="1" dirty="0"/>
              <a:t>Look who cleaned up their MWs starting in July 2016!</a:t>
            </a:r>
          </a:p>
        </p:txBody>
      </p:sp>
      <p:sp>
        <p:nvSpPr>
          <p:cNvPr id="4" name="Slide Number Placeholder 3"/>
          <p:cNvSpPr>
            <a:spLocks noGrp="1"/>
          </p:cNvSpPr>
          <p:nvPr>
            <p:ph type="sldNum" sz="quarter" idx="12"/>
          </p:nvPr>
        </p:nvSpPr>
        <p:spPr/>
        <p:txBody>
          <a:bodyPr/>
          <a:lstStyle/>
          <a:p>
            <a:fld id="{5807C539-804D-4102-A82B-996C745DB959}" type="slidenum">
              <a:rPr lang="en-US" smtClean="0"/>
              <a:t>53</a:t>
            </a:fld>
            <a:endParaRPr lang="en-US"/>
          </a:p>
        </p:txBody>
      </p:sp>
      <p:sp>
        <p:nvSpPr>
          <p:cNvPr id="5" name="Down Arrow 4"/>
          <p:cNvSpPr/>
          <p:nvPr/>
        </p:nvSpPr>
        <p:spPr>
          <a:xfrm>
            <a:off x="7620000" y="3355579"/>
            <a:ext cx="1524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380426" y="2467361"/>
            <a:ext cx="783948" cy="738664"/>
          </a:xfrm>
          <a:prstGeom prst="rect">
            <a:avLst/>
          </a:prstGeom>
          <a:noFill/>
        </p:spPr>
        <p:txBody>
          <a:bodyPr wrap="square" rtlCol="0">
            <a:spAutoFit/>
          </a:bodyPr>
          <a:lstStyle/>
          <a:p>
            <a:endParaRPr lang="en-US" sz="1400" dirty="0"/>
          </a:p>
          <a:p>
            <a:r>
              <a:rPr lang="en-US" sz="1400" dirty="0"/>
              <a:t>July  </a:t>
            </a:r>
          </a:p>
          <a:p>
            <a:r>
              <a:rPr lang="en-US" sz="1400" dirty="0"/>
              <a:t>2016</a:t>
            </a:r>
          </a:p>
        </p:txBody>
      </p:sp>
    </p:spTree>
    <p:extLst>
      <p:ext uri="{BB962C8B-B14F-4D97-AF65-F5344CB8AC3E}">
        <p14:creationId xmlns:p14="http://schemas.microsoft.com/office/powerpoint/2010/main" val="3712035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745" y="274637"/>
            <a:ext cx="2928135" cy="2591853"/>
          </a:xfrm>
        </p:spPr>
        <p:txBody>
          <a:bodyPr>
            <a:normAutofit/>
          </a:bodyPr>
          <a:lstStyle/>
          <a:p>
            <a:br>
              <a:rPr lang="en-US" sz="3200" dirty="0"/>
            </a:br>
            <a:r>
              <a:rPr lang="en-US" sz="3200" dirty="0"/>
              <a:t>VIIRS Boat Detections for the Top Twenty LGUs in 2015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64233649"/>
              </p:ext>
            </p:extLst>
          </p:nvPr>
        </p:nvGraphicFramePr>
        <p:xfrm>
          <a:off x="369869" y="151348"/>
          <a:ext cx="6421349" cy="6243778"/>
        </p:xfrm>
        <a:graphic>
          <a:graphicData uri="http://schemas.openxmlformats.org/drawingml/2006/table">
            <a:tbl>
              <a:tblPr/>
              <a:tblGrid>
                <a:gridCol w="5160862">
                  <a:extLst>
                    <a:ext uri="{9D8B030D-6E8A-4147-A177-3AD203B41FA5}">
                      <a16:colId xmlns:a16="http://schemas.microsoft.com/office/drawing/2014/main" val="20000"/>
                    </a:ext>
                  </a:extLst>
                </a:gridCol>
                <a:gridCol w="1260487">
                  <a:extLst>
                    <a:ext uri="{9D8B030D-6E8A-4147-A177-3AD203B41FA5}">
                      <a16:colId xmlns:a16="http://schemas.microsoft.com/office/drawing/2014/main" val="20001"/>
                    </a:ext>
                  </a:extLst>
                </a:gridCol>
              </a:tblGrid>
              <a:tr h="311445">
                <a:tc>
                  <a:txBody>
                    <a:bodyPr/>
                    <a:lstStyle/>
                    <a:p>
                      <a:pPr algn="l" fontAlgn="b"/>
                      <a:r>
                        <a:rPr lang="en-US" sz="1200" b="0" i="0" u="none" strike="noStrike">
                          <a:solidFill>
                            <a:srgbClr val="000000"/>
                          </a:solidFill>
                          <a:effectLst/>
                          <a:latin typeface="Calibri"/>
                        </a:rPr>
                        <a:t>Region 5/Masbate/San Pascual</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7723</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311445">
                <a:tc>
                  <a:txBody>
                    <a:bodyPr/>
                    <a:lstStyle/>
                    <a:p>
                      <a:pPr algn="l" fontAlgn="b"/>
                      <a:r>
                        <a:rPr lang="en-US" sz="1200" b="0" i="0" u="none" strike="noStrike">
                          <a:solidFill>
                            <a:srgbClr val="000000"/>
                          </a:solidFill>
                          <a:effectLst/>
                          <a:latin typeface="Calibri"/>
                        </a:rPr>
                        <a:t>Region 4/Palawan/Cuyo</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6624</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311445">
                <a:tc>
                  <a:txBody>
                    <a:bodyPr/>
                    <a:lstStyle/>
                    <a:p>
                      <a:pPr algn="l" fontAlgn="b"/>
                      <a:r>
                        <a:rPr lang="en-US" sz="1200" b="0" i="0" u="none" strike="noStrike">
                          <a:solidFill>
                            <a:srgbClr val="000000"/>
                          </a:solidFill>
                          <a:effectLst/>
                          <a:latin typeface="Calibri"/>
                        </a:rPr>
                        <a:t>Region 4/Marinduque/Santa Cruz</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4660</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311445">
                <a:tc>
                  <a:txBody>
                    <a:bodyPr/>
                    <a:lstStyle/>
                    <a:p>
                      <a:pPr algn="l" fontAlgn="b"/>
                      <a:r>
                        <a:rPr lang="en-US" sz="1200" b="0" i="0" u="none" strike="noStrike">
                          <a:solidFill>
                            <a:srgbClr val="000000"/>
                          </a:solidFill>
                          <a:effectLst/>
                          <a:latin typeface="Calibri"/>
                        </a:rPr>
                        <a:t>Region 4/Palawan/Coron</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4151</a:t>
                      </a:r>
                    </a:p>
                  </a:txBody>
                  <a:tcPr marL="7620" marR="7620" marT="7620" marB="0" anchor="b">
                    <a:lnL>
                      <a:noFill/>
                    </a:lnL>
                    <a:lnR>
                      <a:noFill/>
                    </a:lnR>
                    <a:lnT>
                      <a:noFill/>
                    </a:lnT>
                    <a:lnB>
                      <a:noFill/>
                    </a:lnB>
                  </a:tcPr>
                </a:tc>
                <a:extLst>
                  <a:ext uri="{0D108BD9-81ED-4DB2-BD59-A6C34878D82A}">
                    <a16:rowId xmlns:a16="http://schemas.microsoft.com/office/drawing/2014/main" val="10003"/>
                  </a:ext>
                </a:extLst>
              </a:tr>
              <a:tr h="311445">
                <a:tc>
                  <a:txBody>
                    <a:bodyPr/>
                    <a:lstStyle/>
                    <a:p>
                      <a:pPr algn="l" fontAlgn="b"/>
                      <a:r>
                        <a:rPr lang="en-US" sz="1200" b="0" i="0" u="none" strike="noStrike">
                          <a:solidFill>
                            <a:srgbClr val="000000"/>
                          </a:solidFill>
                          <a:effectLst/>
                          <a:latin typeface="Calibri"/>
                        </a:rPr>
                        <a:t>Region 4/Palawan/Magsaysay</a:t>
                      </a:r>
                    </a:p>
                  </a:txBody>
                  <a:tcPr marL="7620" marR="7620" marT="7620"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4126</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311445">
                <a:tc>
                  <a:txBody>
                    <a:bodyPr/>
                    <a:lstStyle/>
                    <a:p>
                      <a:pPr algn="l" fontAlgn="b"/>
                      <a:r>
                        <a:rPr lang="en-US" sz="1200" b="0" i="0" u="none" strike="noStrike">
                          <a:solidFill>
                            <a:srgbClr val="000000"/>
                          </a:solidFill>
                          <a:effectLst/>
                          <a:latin typeface="Calibri"/>
                        </a:rPr>
                        <a:t>Region 4/Palawan/Linapacan</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3958</a:t>
                      </a: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311445">
                <a:tc>
                  <a:txBody>
                    <a:bodyPr/>
                    <a:lstStyle/>
                    <a:p>
                      <a:pPr algn="l" fontAlgn="b"/>
                      <a:r>
                        <a:rPr lang="en-US" sz="1200" b="0" i="0" u="none" strike="noStrike">
                          <a:solidFill>
                            <a:srgbClr val="000000"/>
                          </a:solidFill>
                          <a:effectLst/>
                          <a:latin typeface="Calibri"/>
                        </a:rPr>
                        <a:t>Region 5/Camarines Norte/Vinzons</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3540</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311445">
                <a:tc>
                  <a:txBody>
                    <a:bodyPr/>
                    <a:lstStyle/>
                    <a:p>
                      <a:pPr algn="l" fontAlgn="b"/>
                      <a:r>
                        <a:rPr lang="en-US" sz="1200" b="0" i="0" u="none" strike="noStrike">
                          <a:solidFill>
                            <a:srgbClr val="000000"/>
                          </a:solidFill>
                          <a:effectLst/>
                          <a:latin typeface="Calibri"/>
                        </a:rPr>
                        <a:t>Region 4/Palawan/Balabac</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3035</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326323">
                <a:tc>
                  <a:txBody>
                    <a:bodyPr/>
                    <a:lstStyle/>
                    <a:p>
                      <a:pPr algn="l" fontAlgn="b"/>
                      <a:r>
                        <a:rPr lang="en-US" sz="1200" b="0" i="0" u="none" strike="noStrike">
                          <a:solidFill>
                            <a:srgbClr val="000000"/>
                          </a:solidFill>
                          <a:effectLst/>
                          <a:latin typeface="Calibri"/>
                        </a:rPr>
                        <a:t>Region 4/Occidental Mindoro/Sablayan</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2966</a:t>
                      </a: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311445">
                <a:tc>
                  <a:txBody>
                    <a:bodyPr/>
                    <a:lstStyle/>
                    <a:p>
                      <a:pPr algn="l" fontAlgn="b"/>
                      <a:r>
                        <a:rPr lang="en-US" sz="1200" b="0" i="0" u="none" strike="noStrike">
                          <a:solidFill>
                            <a:srgbClr val="000000"/>
                          </a:solidFill>
                          <a:effectLst/>
                          <a:latin typeface="Calibri"/>
                        </a:rPr>
                        <a:t>Region 4/Palawan/Araceli</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2948</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311445">
                <a:tc>
                  <a:txBody>
                    <a:bodyPr/>
                    <a:lstStyle/>
                    <a:p>
                      <a:pPr algn="l" fontAlgn="b"/>
                      <a:r>
                        <a:rPr lang="en-US" sz="1200" b="0" i="0" u="none" strike="noStrike">
                          <a:solidFill>
                            <a:srgbClr val="000000"/>
                          </a:solidFill>
                          <a:effectLst/>
                          <a:latin typeface="Calibri"/>
                        </a:rPr>
                        <a:t>Region 4/Occidental Mindoro/Mamburao</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2935</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311445">
                <a:tc>
                  <a:txBody>
                    <a:bodyPr/>
                    <a:lstStyle/>
                    <a:p>
                      <a:pPr algn="l" fontAlgn="b"/>
                      <a:r>
                        <a:rPr lang="en-US" sz="1200" b="0" i="0" u="none" strike="noStrike">
                          <a:solidFill>
                            <a:srgbClr val="000000"/>
                          </a:solidFill>
                          <a:effectLst/>
                          <a:latin typeface="Calibri"/>
                        </a:rPr>
                        <a:t>Region 4/Palawan/Busuanga</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2852</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311445">
                <a:tc>
                  <a:txBody>
                    <a:bodyPr/>
                    <a:lstStyle/>
                    <a:p>
                      <a:pPr algn="l" fontAlgn="b"/>
                      <a:r>
                        <a:rPr lang="en-US" sz="1200" b="0" i="0" u="none" strike="noStrike">
                          <a:solidFill>
                            <a:srgbClr val="000000"/>
                          </a:solidFill>
                          <a:effectLst/>
                          <a:latin typeface="Calibri"/>
                        </a:rPr>
                        <a:t>Region 4/Occidental Mindoro/Paluan</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2808</a:t>
                      </a:r>
                    </a:p>
                  </a:txBody>
                  <a:tcPr marL="7620" marR="7620" marT="7620" marB="0" anchor="b">
                    <a:lnL>
                      <a:noFill/>
                    </a:lnL>
                    <a:lnR>
                      <a:noFill/>
                    </a:lnR>
                    <a:lnT>
                      <a:noFill/>
                    </a:lnT>
                    <a:lnB>
                      <a:noFill/>
                    </a:lnB>
                  </a:tcPr>
                </a:tc>
                <a:extLst>
                  <a:ext uri="{0D108BD9-81ED-4DB2-BD59-A6C34878D82A}">
                    <a16:rowId xmlns:a16="http://schemas.microsoft.com/office/drawing/2014/main" val="10012"/>
                  </a:ext>
                </a:extLst>
              </a:tr>
              <a:tr h="311445">
                <a:tc>
                  <a:txBody>
                    <a:bodyPr/>
                    <a:lstStyle/>
                    <a:p>
                      <a:pPr algn="l" fontAlgn="b"/>
                      <a:r>
                        <a:rPr lang="en-US" sz="1200" b="0" i="0" u="none" strike="noStrike">
                          <a:solidFill>
                            <a:srgbClr val="000000"/>
                          </a:solidFill>
                          <a:effectLst/>
                          <a:latin typeface="Calibri"/>
                        </a:rPr>
                        <a:t>Region 4/Quezon/Calauag</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2772</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311445">
                <a:tc>
                  <a:txBody>
                    <a:bodyPr/>
                    <a:lstStyle/>
                    <a:p>
                      <a:pPr algn="l" fontAlgn="b"/>
                      <a:r>
                        <a:rPr lang="en-US" sz="1200" b="0" i="0" u="none" strike="noStrike">
                          <a:solidFill>
                            <a:srgbClr val="000000"/>
                          </a:solidFill>
                          <a:effectLst/>
                          <a:latin typeface="Calibri"/>
                        </a:rPr>
                        <a:t>Region 4/Batangas/Calatagan</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2740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r h="311445">
                <a:tc>
                  <a:txBody>
                    <a:bodyPr/>
                    <a:lstStyle/>
                    <a:p>
                      <a:pPr algn="l" fontAlgn="b"/>
                      <a:r>
                        <a:rPr lang="en-US" sz="1200" b="0" i="0" u="none" strike="noStrike">
                          <a:solidFill>
                            <a:srgbClr val="000000"/>
                          </a:solidFill>
                          <a:effectLst/>
                          <a:latin typeface="Calibri"/>
                        </a:rPr>
                        <a:t>Region 3/Zambales/San Antonio</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2707</a:t>
                      </a:r>
                    </a:p>
                  </a:txBody>
                  <a:tcPr marL="7620" marR="7620" marT="7620" marB="0" anchor="b">
                    <a:lnL>
                      <a:noFill/>
                    </a:lnL>
                    <a:lnR>
                      <a:noFill/>
                    </a:lnR>
                    <a:lnT>
                      <a:noFill/>
                    </a:lnT>
                    <a:lnB>
                      <a:noFill/>
                    </a:lnB>
                  </a:tcPr>
                </a:tc>
                <a:extLst>
                  <a:ext uri="{0D108BD9-81ED-4DB2-BD59-A6C34878D82A}">
                    <a16:rowId xmlns:a16="http://schemas.microsoft.com/office/drawing/2014/main" val="10015"/>
                  </a:ext>
                </a:extLst>
              </a:tr>
              <a:tr h="311445">
                <a:tc>
                  <a:txBody>
                    <a:bodyPr/>
                    <a:lstStyle/>
                    <a:p>
                      <a:pPr algn="l" fontAlgn="b"/>
                      <a:r>
                        <a:rPr lang="en-US" sz="1200" b="0" i="0" u="none" strike="noStrike">
                          <a:solidFill>
                            <a:srgbClr val="000000"/>
                          </a:solidFill>
                          <a:effectLst/>
                          <a:latin typeface="Calibri"/>
                        </a:rPr>
                        <a:t>Region 5/Masbate/Milagros</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2644</a:t>
                      </a:r>
                    </a:p>
                  </a:txBody>
                  <a:tcPr marL="7620" marR="7620" marT="7620" marB="0" anchor="b">
                    <a:lnL>
                      <a:noFill/>
                    </a:lnL>
                    <a:lnR>
                      <a:noFill/>
                    </a:lnR>
                    <a:lnT>
                      <a:noFill/>
                    </a:lnT>
                    <a:lnB>
                      <a:noFill/>
                    </a:lnB>
                  </a:tcPr>
                </a:tc>
                <a:extLst>
                  <a:ext uri="{0D108BD9-81ED-4DB2-BD59-A6C34878D82A}">
                    <a16:rowId xmlns:a16="http://schemas.microsoft.com/office/drawing/2014/main" val="10016"/>
                  </a:ext>
                </a:extLst>
              </a:tr>
              <a:tr h="311445">
                <a:tc>
                  <a:txBody>
                    <a:bodyPr/>
                    <a:lstStyle/>
                    <a:p>
                      <a:pPr algn="l" fontAlgn="b"/>
                      <a:r>
                        <a:rPr lang="en-US" sz="1200" b="0" i="0" u="none" strike="noStrike">
                          <a:solidFill>
                            <a:srgbClr val="000000"/>
                          </a:solidFill>
                          <a:effectLst/>
                          <a:latin typeface="Calibri"/>
                        </a:rPr>
                        <a:t>Region 4/Quezon/Padre</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2616</a:t>
                      </a:r>
                    </a:p>
                  </a:txBody>
                  <a:tcPr marL="7620" marR="7620" marT="7620" marB="0" anchor="b">
                    <a:lnL>
                      <a:noFill/>
                    </a:lnL>
                    <a:lnR>
                      <a:noFill/>
                    </a:lnR>
                    <a:lnT>
                      <a:noFill/>
                    </a:lnT>
                    <a:lnB>
                      <a:noFill/>
                    </a:lnB>
                  </a:tcPr>
                </a:tc>
                <a:extLst>
                  <a:ext uri="{0D108BD9-81ED-4DB2-BD59-A6C34878D82A}">
                    <a16:rowId xmlns:a16="http://schemas.microsoft.com/office/drawing/2014/main" val="10017"/>
                  </a:ext>
                </a:extLst>
              </a:tr>
              <a:tr h="311445">
                <a:tc>
                  <a:txBody>
                    <a:bodyPr/>
                    <a:lstStyle/>
                    <a:p>
                      <a:pPr algn="l" fontAlgn="b"/>
                      <a:r>
                        <a:rPr lang="en-US" sz="1200" b="0" i="0" u="none" strike="noStrike">
                          <a:solidFill>
                            <a:srgbClr val="000000"/>
                          </a:solidFill>
                          <a:effectLst/>
                          <a:latin typeface="Calibri"/>
                        </a:rPr>
                        <a:t>Region 5/Masbate/Aroroy</a:t>
                      </a:r>
                    </a:p>
                  </a:txBody>
                  <a:tcPr marL="7620" marR="7620" marT="762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2600</a:t>
                      </a:r>
                    </a:p>
                  </a:txBody>
                  <a:tcPr marL="7620" marR="7620" marT="7620" marB="0" anchor="b">
                    <a:lnL>
                      <a:noFill/>
                    </a:lnL>
                    <a:lnR>
                      <a:noFill/>
                    </a:lnR>
                    <a:lnT>
                      <a:noFill/>
                    </a:lnT>
                    <a:lnB>
                      <a:noFill/>
                    </a:lnB>
                  </a:tcPr>
                </a:tc>
                <a:extLst>
                  <a:ext uri="{0D108BD9-81ED-4DB2-BD59-A6C34878D82A}">
                    <a16:rowId xmlns:a16="http://schemas.microsoft.com/office/drawing/2014/main" val="10018"/>
                  </a:ext>
                </a:extLst>
              </a:tr>
              <a:tr h="311445">
                <a:tc>
                  <a:txBody>
                    <a:bodyPr/>
                    <a:lstStyle/>
                    <a:p>
                      <a:pPr algn="l" fontAlgn="b"/>
                      <a:r>
                        <a:rPr lang="en-US" sz="1200" b="0" i="0" u="none" strike="noStrike">
                          <a:solidFill>
                            <a:srgbClr val="000000"/>
                          </a:solidFill>
                          <a:effectLst/>
                          <a:latin typeface="Calibri"/>
                        </a:rPr>
                        <a:t>Region 4/Palawan/Batarasa</a:t>
                      </a:r>
                    </a:p>
                  </a:txBody>
                  <a:tcPr marL="7620" marR="7620" marT="7620"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2280</a:t>
                      </a:r>
                    </a:p>
                  </a:txBody>
                  <a:tcPr marL="7620" marR="7620" marT="7620" marB="0" anchor="b">
                    <a:lnL>
                      <a:noFill/>
                    </a:lnL>
                    <a:lnR>
                      <a:noFill/>
                    </a:lnR>
                    <a:lnT>
                      <a:noFill/>
                    </a:lnT>
                    <a:lnB>
                      <a:noFill/>
                    </a:lnB>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879448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2F83B-D770-E2F5-98B1-0A6BDA5D184B}"/>
              </a:ext>
            </a:extLst>
          </p:cNvPr>
          <p:cNvSpPr>
            <a:spLocks noGrp="1"/>
          </p:cNvSpPr>
          <p:nvPr>
            <p:ph type="title"/>
          </p:nvPr>
        </p:nvSpPr>
        <p:spPr>
          <a:xfrm>
            <a:off x="7027524" y="180191"/>
            <a:ext cx="4326276" cy="3148636"/>
          </a:xfrm>
        </p:spPr>
        <p:txBody>
          <a:bodyPr/>
          <a:lstStyle/>
          <a:p>
            <a:r>
              <a:rPr lang="en-US" dirty="0"/>
              <a:t>Cumulative Boat Detections (2012-2022) Arafura Sea</a:t>
            </a:r>
          </a:p>
        </p:txBody>
      </p:sp>
      <p:pic>
        <p:nvPicPr>
          <p:cNvPr id="4" name="Picture 3" descr="A green and grey image of a sea&#10;&#10;Description automatically generated">
            <a:extLst>
              <a:ext uri="{FF2B5EF4-FFF2-40B4-BE49-F238E27FC236}">
                <a16:creationId xmlns:a16="http://schemas.microsoft.com/office/drawing/2014/main" id="{76A8FB54-4940-FF1D-2B3F-E1B29EC6D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06" y="0"/>
            <a:ext cx="5122330" cy="6628897"/>
          </a:xfrm>
          <a:prstGeom prst="rect">
            <a:avLst/>
          </a:prstGeom>
        </p:spPr>
      </p:pic>
      <p:pic>
        <p:nvPicPr>
          <p:cNvPr id="6" name="Picture 5">
            <a:extLst>
              <a:ext uri="{FF2B5EF4-FFF2-40B4-BE49-F238E27FC236}">
                <a16:creationId xmlns:a16="http://schemas.microsoft.com/office/drawing/2014/main" id="{DF11606D-EF44-AB98-46DA-643A3AB9F918}"/>
              </a:ext>
            </a:extLst>
          </p:cNvPr>
          <p:cNvPicPr>
            <a:picLocks noChangeAspect="1"/>
          </p:cNvPicPr>
          <p:nvPr/>
        </p:nvPicPr>
        <p:blipFill>
          <a:blip r:embed="rId3"/>
          <a:stretch>
            <a:fillRect/>
          </a:stretch>
        </p:blipFill>
        <p:spPr>
          <a:xfrm>
            <a:off x="5041533" y="3328827"/>
            <a:ext cx="7150467" cy="3168813"/>
          </a:xfrm>
          <a:prstGeom prst="rect">
            <a:avLst/>
          </a:prstGeom>
        </p:spPr>
      </p:pic>
    </p:spTree>
    <p:extLst>
      <p:ext uri="{BB962C8B-B14F-4D97-AF65-F5344CB8AC3E}">
        <p14:creationId xmlns:p14="http://schemas.microsoft.com/office/powerpoint/2010/main" val="2344107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2F83B-D770-E2F5-98B1-0A6BDA5D184B}"/>
              </a:ext>
            </a:extLst>
          </p:cNvPr>
          <p:cNvSpPr>
            <a:spLocks noGrp="1"/>
          </p:cNvSpPr>
          <p:nvPr>
            <p:ph type="title"/>
          </p:nvPr>
        </p:nvSpPr>
        <p:spPr>
          <a:xfrm>
            <a:off x="7027524" y="180191"/>
            <a:ext cx="4326276" cy="3148636"/>
          </a:xfrm>
        </p:spPr>
        <p:txBody>
          <a:bodyPr/>
          <a:lstStyle/>
          <a:p>
            <a:r>
              <a:rPr lang="en-US" dirty="0"/>
              <a:t>Cumulative Boat Detections (2012-2022) Arabian Sea Squid Fishery</a:t>
            </a:r>
          </a:p>
        </p:txBody>
      </p:sp>
      <p:pic>
        <p:nvPicPr>
          <p:cNvPr id="4" name="Picture 3">
            <a:extLst>
              <a:ext uri="{FF2B5EF4-FFF2-40B4-BE49-F238E27FC236}">
                <a16:creationId xmlns:a16="http://schemas.microsoft.com/office/drawing/2014/main" id="{76A8FB54-4940-FF1D-2B3F-E1B29EC6D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506" y="0"/>
            <a:ext cx="5122329" cy="6628897"/>
          </a:xfrm>
          <a:prstGeom prst="rect">
            <a:avLst/>
          </a:prstGeom>
        </p:spPr>
      </p:pic>
      <p:pic>
        <p:nvPicPr>
          <p:cNvPr id="5" name="Picture 4">
            <a:extLst>
              <a:ext uri="{FF2B5EF4-FFF2-40B4-BE49-F238E27FC236}">
                <a16:creationId xmlns:a16="http://schemas.microsoft.com/office/drawing/2014/main" id="{C0E828E1-4AF4-EC3E-6FFC-90A235A094C7}"/>
              </a:ext>
            </a:extLst>
          </p:cNvPr>
          <p:cNvPicPr>
            <a:picLocks noChangeAspect="1"/>
          </p:cNvPicPr>
          <p:nvPr/>
        </p:nvPicPr>
        <p:blipFill>
          <a:blip r:embed="rId3"/>
          <a:stretch>
            <a:fillRect/>
          </a:stretch>
        </p:blipFill>
        <p:spPr>
          <a:xfrm>
            <a:off x="5066934" y="3328827"/>
            <a:ext cx="7125066" cy="3054507"/>
          </a:xfrm>
          <a:prstGeom prst="rect">
            <a:avLst/>
          </a:prstGeom>
        </p:spPr>
      </p:pic>
    </p:spTree>
    <p:extLst>
      <p:ext uri="{BB962C8B-B14F-4D97-AF65-F5344CB8AC3E}">
        <p14:creationId xmlns:p14="http://schemas.microsoft.com/office/powerpoint/2010/main" val="2553501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A8FB54-4940-FF1D-2B3F-E1B29EC6D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922" y="0"/>
            <a:ext cx="5461378" cy="4220155"/>
          </a:xfrm>
          <a:prstGeom prst="rect">
            <a:avLst/>
          </a:prstGeom>
        </p:spPr>
      </p:pic>
      <p:sp>
        <p:nvSpPr>
          <p:cNvPr id="2" name="Title 1">
            <a:extLst>
              <a:ext uri="{FF2B5EF4-FFF2-40B4-BE49-F238E27FC236}">
                <a16:creationId xmlns:a16="http://schemas.microsoft.com/office/drawing/2014/main" id="{9952F83B-D770-E2F5-98B1-0A6BDA5D184B}"/>
              </a:ext>
            </a:extLst>
          </p:cNvPr>
          <p:cNvSpPr>
            <a:spLocks noGrp="1"/>
          </p:cNvSpPr>
          <p:nvPr>
            <p:ph type="title"/>
          </p:nvPr>
        </p:nvSpPr>
        <p:spPr>
          <a:xfrm>
            <a:off x="7027524" y="180191"/>
            <a:ext cx="4326276" cy="3148636"/>
          </a:xfrm>
        </p:spPr>
        <p:txBody>
          <a:bodyPr/>
          <a:lstStyle/>
          <a:p>
            <a:r>
              <a:rPr lang="en-US" dirty="0"/>
              <a:t>Cumulative Boat Detections (2012-2022) Myanmar Andaman Sea Fishery</a:t>
            </a:r>
          </a:p>
        </p:txBody>
      </p:sp>
      <p:pic>
        <p:nvPicPr>
          <p:cNvPr id="6" name="Picture 5">
            <a:extLst>
              <a:ext uri="{FF2B5EF4-FFF2-40B4-BE49-F238E27FC236}">
                <a16:creationId xmlns:a16="http://schemas.microsoft.com/office/drawing/2014/main" id="{2A78D0AC-F7D9-2ACC-60FB-DCBA8FF56FB5}"/>
              </a:ext>
            </a:extLst>
          </p:cNvPr>
          <p:cNvPicPr>
            <a:picLocks noChangeAspect="1"/>
          </p:cNvPicPr>
          <p:nvPr/>
        </p:nvPicPr>
        <p:blipFill>
          <a:blip r:embed="rId3"/>
          <a:stretch>
            <a:fillRect/>
          </a:stretch>
        </p:blipFill>
        <p:spPr>
          <a:xfrm>
            <a:off x="4672196" y="3322083"/>
            <a:ext cx="7429882" cy="3530781"/>
          </a:xfrm>
          <a:prstGeom prst="rect">
            <a:avLst/>
          </a:prstGeom>
        </p:spPr>
      </p:pic>
    </p:spTree>
    <p:extLst>
      <p:ext uri="{BB962C8B-B14F-4D97-AF65-F5344CB8AC3E}">
        <p14:creationId xmlns:p14="http://schemas.microsoft.com/office/powerpoint/2010/main" val="8118888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C170B-2FF5-B1EA-CAA0-2774DCC640D8}"/>
              </a:ext>
            </a:extLst>
          </p:cNvPr>
          <p:cNvSpPr>
            <a:spLocks noGrp="1"/>
          </p:cNvSpPr>
          <p:nvPr>
            <p:ph type="title"/>
          </p:nvPr>
        </p:nvSpPr>
        <p:spPr>
          <a:xfrm>
            <a:off x="838200" y="365125"/>
            <a:ext cx="10515600" cy="528727"/>
          </a:xfrm>
        </p:spPr>
        <p:txBody>
          <a:bodyPr>
            <a:normAutofit fontScale="90000"/>
          </a:bodyPr>
          <a:lstStyle/>
          <a:p>
            <a:r>
              <a:rPr lang="en-US" b="1" dirty="0"/>
              <a:t>Summary</a:t>
            </a:r>
          </a:p>
        </p:txBody>
      </p:sp>
      <p:sp>
        <p:nvSpPr>
          <p:cNvPr id="3" name="Content Placeholder 2">
            <a:extLst>
              <a:ext uri="{FF2B5EF4-FFF2-40B4-BE49-F238E27FC236}">
                <a16:creationId xmlns:a16="http://schemas.microsoft.com/office/drawing/2014/main" id="{B476AE1F-09E5-2745-ABCF-045784847AF0}"/>
              </a:ext>
            </a:extLst>
          </p:cNvPr>
          <p:cNvSpPr>
            <a:spLocks noGrp="1"/>
          </p:cNvSpPr>
          <p:nvPr>
            <p:ph idx="1"/>
          </p:nvPr>
        </p:nvSpPr>
        <p:spPr>
          <a:xfrm>
            <a:off x="838200" y="1296898"/>
            <a:ext cx="10515600" cy="4351338"/>
          </a:xfrm>
        </p:spPr>
        <p:txBody>
          <a:bodyPr>
            <a:normAutofit fontScale="85000" lnSpcReduction="20000"/>
          </a:bodyPr>
          <a:lstStyle/>
          <a:p>
            <a:r>
              <a:rPr lang="en-US" dirty="0"/>
              <a:t>The VBD algorithm was developed in 2015-2016 funded by the U.S. Agency for International Development and the VIIRS program office (JPSS).</a:t>
            </a:r>
          </a:p>
          <a:p>
            <a:r>
              <a:rPr lang="en-US" dirty="0"/>
              <a:t>The algorithm is based on the detection and characterization of offshore DNB spikes. </a:t>
            </a:r>
          </a:p>
          <a:p>
            <a:r>
              <a:rPr lang="en-US" dirty="0"/>
              <a:t>VBD has special modules that adaptively adjusts the detection threshold up to minimize false detections from moonlit clouds and lunar glint.  </a:t>
            </a:r>
          </a:p>
          <a:p>
            <a:r>
              <a:rPr lang="en-US" dirty="0"/>
              <a:t>EOG currently makes daily VBD from three VIIRS sensors (SNPP, NOAA-20 and NOAA-21).</a:t>
            </a:r>
          </a:p>
          <a:p>
            <a:r>
              <a:rPr lang="en-US" dirty="0"/>
              <a:t>Email VBD alerts are sent out near 06:00 local time.</a:t>
            </a:r>
          </a:p>
          <a:p>
            <a:r>
              <a:rPr lang="en-US" dirty="0"/>
              <a:t>The archive is global from 2017 to present and 2012 to present in Asia.</a:t>
            </a:r>
          </a:p>
          <a:p>
            <a:r>
              <a:rPr lang="en-US" dirty="0"/>
              <a:t>The cumulative VBD shows the outline of fishing ground, anchorages, transportation routes.</a:t>
            </a:r>
          </a:p>
          <a:p>
            <a:r>
              <a:rPr lang="en-US" dirty="0"/>
              <a:t>Temporal profiles can track the activity levels through time.</a:t>
            </a:r>
          </a:p>
          <a:p>
            <a:endParaRPr lang="en-US" dirty="0"/>
          </a:p>
        </p:txBody>
      </p:sp>
    </p:spTree>
    <p:extLst>
      <p:ext uri="{BB962C8B-B14F-4D97-AF65-F5344CB8AC3E}">
        <p14:creationId xmlns:p14="http://schemas.microsoft.com/office/powerpoint/2010/main" val="165981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7389-680B-8D31-4B1B-6B78BBB4BEFA}"/>
              </a:ext>
            </a:extLst>
          </p:cNvPr>
          <p:cNvSpPr>
            <a:spLocks noGrp="1"/>
          </p:cNvSpPr>
          <p:nvPr>
            <p:ph type="title"/>
          </p:nvPr>
        </p:nvSpPr>
        <p:spPr>
          <a:xfrm>
            <a:off x="8077200" y="365125"/>
            <a:ext cx="3276600" cy="4791075"/>
          </a:xfrm>
        </p:spPr>
        <p:txBody>
          <a:bodyPr>
            <a:normAutofit fontScale="90000"/>
          </a:bodyPr>
          <a:lstStyle/>
          <a:p>
            <a:r>
              <a:rPr lang="en-US" dirty="0"/>
              <a:t>Boats often carry shielded quartz halogen lamps used as spotlights pointed into the water </a:t>
            </a:r>
          </a:p>
        </p:txBody>
      </p:sp>
      <p:pic>
        <p:nvPicPr>
          <p:cNvPr id="4" name="Picture 3" descr="A group of men on a boat&#10;&#10;Description automatically generated">
            <a:extLst>
              <a:ext uri="{FF2B5EF4-FFF2-40B4-BE49-F238E27FC236}">
                <a16:creationId xmlns:a16="http://schemas.microsoft.com/office/drawing/2014/main" id="{D1FEF6F1-9577-7976-DF73-2EEEE0A15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47411" cy="6858000"/>
          </a:xfrm>
          <a:prstGeom prst="rect">
            <a:avLst/>
          </a:prstGeom>
        </p:spPr>
      </p:pic>
    </p:spTree>
    <p:extLst>
      <p:ext uri="{BB962C8B-B14F-4D97-AF65-F5344CB8AC3E}">
        <p14:creationId xmlns:p14="http://schemas.microsoft.com/office/powerpoint/2010/main" val="2527089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692" y="274638"/>
            <a:ext cx="8830491" cy="1143000"/>
          </a:xfrm>
        </p:spPr>
        <p:txBody>
          <a:bodyPr>
            <a:normAutofit/>
          </a:bodyPr>
          <a:lstStyle/>
          <a:p>
            <a:r>
              <a:rPr lang="en-US" sz="3200" dirty="0"/>
              <a:t>Are small pontoon boats with lights detected? Probably not, but has not been validated</a:t>
            </a:r>
          </a:p>
        </p:txBody>
      </p:sp>
      <p:sp>
        <p:nvSpPr>
          <p:cNvPr id="4" name="Slide Number Placeholder 3"/>
          <p:cNvSpPr>
            <a:spLocks noGrp="1"/>
          </p:cNvSpPr>
          <p:nvPr>
            <p:ph type="sldNum" sz="quarter" idx="12"/>
          </p:nvPr>
        </p:nvSpPr>
        <p:spPr/>
        <p:txBody>
          <a:bodyPr/>
          <a:lstStyle/>
          <a:p>
            <a:fld id="{454B31E5-7008-4692-8ECE-859500F4B66D}" type="slidenum">
              <a:rPr lang="en-US" smtClean="0"/>
              <a:t>7</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9160" y="3628040"/>
            <a:ext cx="4918841" cy="276684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372585"/>
            <a:ext cx="5817476" cy="3272330"/>
          </a:xfrm>
          <a:prstGeom prst="rect">
            <a:avLst/>
          </a:prstGeom>
        </p:spPr>
      </p:pic>
      <p:sp>
        <p:nvSpPr>
          <p:cNvPr id="10" name="TextBox 9"/>
          <p:cNvSpPr txBox="1"/>
          <p:nvPr/>
        </p:nvSpPr>
        <p:spPr>
          <a:xfrm>
            <a:off x="7609490" y="1734206"/>
            <a:ext cx="2743200" cy="923330"/>
          </a:xfrm>
          <a:prstGeom prst="rect">
            <a:avLst/>
          </a:prstGeom>
          <a:noFill/>
        </p:spPr>
        <p:txBody>
          <a:bodyPr wrap="square" rtlCol="0">
            <a:spAutoFit/>
          </a:bodyPr>
          <a:lstStyle/>
          <a:p>
            <a:r>
              <a:rPr lang="en-US" dirty="0"/>
              <a:t>Twelve shielded 24 W compact fluorescent bulbs = 288 watts</a:t>
            </a:r>
          </a:p>
        </p:txBody>
      </p:sp>
    </p:spTree>
    <p:extLst>
      <p:ext uri="{BB962C8B-B14F-4D97-AF65-F5344CB8AC3E}">
        <p14:creationId xmlns:p14="http://schemas.microsoft.com/office/powerpoint/2010/main" val="2259341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342107"/>
            <a:ext cx="8553450" cy="1143000"/>
          </a:xfrm>
        </p:spPr>
        <p:txBody>
          <a:bodyPr>
            <a:noAutofit/>
          </a:bodyPr>
          <a:lstStyle/>
          <a:p>
            <a:r>
              <a:rPr lang="en-US" sz="3200" dirty="0"/>
              <a:t>Can a calibration be developed between the VIIRS observed radiance and light output into the sky?</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2300" y="1396207"/>
            <a:ext cx="5955927" cy="4466946"/>
          </a:xfrm>
        </p:spPr>
      </p:pic>
      <p:sp>
        <p:nvSpPr>
          <p:cNvPr id="4" name="Slide Number Placeholder 3"/>
          <p:cNvSpPr>
            <a:spLocks noGrp="1"/>
          </p:cNvSpPr>
          <p:nvPr>
            <p:ph type="sldNum" sz="quarter" idx="12"/>
          </p:nvPr>
        </p:nvSpPr>
        <p:spPr/>
        <p:txBody>
          <a:bodyPr/>
          <a:lstStyle/>
          <a:p>
            <a:fld id="{454B31E5-7008-4692-8ECE-859500F4B66D}" type="slidenum">
              <a:rPr lang="en-US" smtClean="0"/>
              <a:t>8</a:t>
            </a:fld>
            <a:endParaRPr lang="en-US"/>
          </a:p>
        </p:txBody>
      </p:sp>
      <p:sp>
        <p:nvSpPr>
          <p:cNvPr id="6" name="TextBox 5"/>
          <p:cNvSpPr txBox="1"/>
          <p:nvPr/>
        </p:nvSpPr>
        <p:spPr>
          <a:xfrm>
            <a:off x="6858000" y="1704736"/>
            <a:ext cx="4711700" cy="4154984"/>
          </a:xfrm>
          <a:prstGeom prst="rect">
            <a:avLst/>
          </a:prstGeom>
          <a:noFill/>
        </p:spPr>
        <p:txBody>
          <a:bodyPr wrap="square" rtlCol="0">
            <a:spAutoFit/>
          </a:bodyPr>
          <a:lstStyle/>
          <a:p>
            <a:r>
              <a:rPr lang="en-US" sz="2400" dirty="0"/>
              <a:t>We built a 6000 watt metal halide frame with generator. It has been deployed multiple times for VIIRS collections. Preliminary results found strong view angle dependence. The lights have higher DNB radiance when viewed in the outer limbs of VIIRS scans.  We estimate the detection limit of 1000 watts, which registers near one </a:t>
            </a:r>
            <a:r>
              <a:rPr lang="en-US" sz="2400" dirty="0" err="1"/>
              <a:t>nanoWatt</a:t>
            </a:r>
            <a:r>
              <a:rPr lang="en-US" sz="2400" dirty="0"/>
              <a:t> in the DNB.</a:t>
            </a:r>
          </a:p>
        </p:txBody>
      </p:sp>
    </p:spTree>
    <p:extLst>
      <p:ext uri="{BB962C8B-B14F-4D97-AF65-F5344CB8AC3E}">
        <p14:creationId xmlns:p14="http://schemas.microsoft.com/office/powerpoint/2010/main" val="1046976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70BB-DC50-91D3-CF02-400A1F6F4344}"/>
              </a:ext>
            </a:extLst>
          </p:cNvPr>
          <p:cNvSpPr>
            <a:spLocks noGrp="1"/>
          </p:cNvSpPr>
          <p:nvPr>
            <p:ph type="title"/>
          </p:nvPr>
        </p:nvSpPr>
        <p:spPr/>
        <p:txBody>
          <a:bodyPr/>
          <a:lstStyle/>
          <a:p>
            <a:r>
              <a:rPr lang="en-US" dirty="0"/>
              <a:t>VBD Processing</a:t>
            </a:r>
          </a:p>
        </p:txBody>
      </p:sp>
      <p:sp>
        <p:nvSpPr>
          <p:cNvPr id="3" name="Content Placeholder 2">
            <a:extLst>
              <a:ext uri="{FF2B5EF4-FFF2-40B4-BE49-F238E27FC236}">
                <a16:creationId xmlns:a16="http://schemas.microsoft.com/office/drawing/2014/main" id="{9820889F-63D2-9431-F3BB-B2E3BE82E7F0}"/>
              </a:ext>
            </a:extLst>
          </p:cNvPr>
          <p:cNvSpPr>
            <a:spLocks noGrp="1"/>
          </p:cNvSpPr>
          <p:nvPr>
            <p:ph idx="1"/>
          </p:nvPr>
        </p:nvSpPr>
        <p:spPr>
          <a:xfrm>
            <a:off x="838200" y="1482725"/>
            <a:ext cx="10515600" cy="4351338"/>
          </a:xfrm>
        </p:spPr>
        <p:txBody>
          <a:bodyPr/>
          <a:lstStyle/>
          <a:p>
            <a:r>
              <a:rPr lang="en-US" dirty="0"/>
              <a:t>Flattening the variance, which is higher at the edge of scan.</a:t>
            </a:r>
          </a:p>
          <a:p>
            <a:r>
              <a:rPr lang="en-US" dirty="0"/>
              <a:t>Detection of DNB spikes with the Spike Median Index (SMI).</a:t>
            </a:r>
          </a:p>
          <a:p>
            <a:r>
              <a:rPr lang="en-US" dirty="0"/>
              <a:t>Calculation of the Spike Height Index (SHI) and sharpness index (SI).</a:t>
            </a:r>
          </a:p>
          <a:p>
            <a:r>
              <a:rPr lang="en-US" dirty="0"/>
              <a:t>Label detection types (strong, weak, blurry, weak and blurry, glow.</a:t>
            </a:r>
          </a:p>
          <a:p>
            <a:r>
              <a:rPr lang="en-US" dirty="0"/>
              <a:t>Filter out moonlit cloud false detections.</a:t>
            </a:r>
          </a:p>
          <a:p>
            <a:r>
              <a:rPr lang="en-US" dirty="0"/>
              <a:t>Label feature types (platform, gas flares, recurring).</a:t>
            </a:r>
          </a:p>
          <a:p>
            <a:r>
              <a:rPr lang="en-US" dirty="0"/>
              <a:t>Prepare and send out email alerts.</a:t>
            </a:r>
          </a:p>
        </p:txBody>
      </p:sp>
    </p:spTree>
    <p:extLst>
      <p:ext uri="{BB962C8B-B14F-4D97-AF65-F5344CB8AC3E}">
        <p14:creationId xmlns:p14="http://schemas.microsoft.com/office/powerpoint/2010/main" val="3523505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2259</Words>
  <Application>Microsoft Office PowerPoint</Application>
  <PresentationFormat>Widescreen</PresentationFormat>
  <Paragraphs>228</Paragraphs>
  <Slides>58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Andalus</vt:lpstr>
      <vt:lpstr>Arial</vt:lpstr>
      <vt:lpstr>Bodoni MT</vt:lpstr>
      <vt:lpstr>Calibri</vt:lpstr>
      <vt:lpstr>Calibri Light</vt:lpstr>
      <vt:lpstr>Office Theme</vt:lpstr>
      <vt:lpstr>VIIRS Boat Detection (VBD)</vt:lpstr>
      <vt:lpstr>PowerPoint Presentation</vt:lpstr>
      <vt:lpstr>PowerPoint Presentation</vt:lpstr>
      <vt:lpstr>PowerPoint Presentation</vt:lpstr>
      <vt:lpstr>Purse seiner and ring net boats commonly carry strings of bare metal halide bulbs from 1500 to 3000 watts</vt:lpstr>
      <vt:lpstr>Boats often carry shielded quartz halogen lamps used as spotlights pointed into the water </vt:lpstr>
      <vt:lpstr>Are small pontoon boats with lights detected? Probably not, but has not been validated</vt:lpstr>
      <vt:lpstr>Can a calibration be developed between the VIIRS observed radiance and light output into the sky?</vt:lpstr>
      <vt:lpstr>VBD Processing</vt:lpstr>
      <vt:lpstr>Flattening variance  levels at the edge of scan.</vt:lpstr>
      <vt:lpstr>Moonless SMI example</vt:lpstr>
      <vt:lpstr>SMI transect</vt:lpstr>
      <vt:lpstr>SMI transect</vt:lpstr>
      <vt:lpstr>PowerPoint Presentation</vt:lpstr>
      <vt:lpstr>PowerPoint Presentation</vt:lpstr>
      <vt:lpstr>SMI scattergram for moonless night</vt:lpstr>
      <vt:lpstr>PowerPoint Presentation</vt:lpstr>
      <vt:lpstr>SI – Sharpness Index</vt:lpstr>
      <vt:lpstr>Lightning detection</vt:lpstr>
      <vt:lpstr>PowerPoint Presentation</vt:lpstr>
      <vt:lpstr>PowerPoint Presentation</vt:lpstr>
      <vt:lpstr>PowerPoint Presentation</vt:lpstr>
      <vt:lpstr>PowerPoint Presentation</vt:lpstr>
      <vt:lpstr>PowerPoint Presentation</vt:lpstr>
      <vt:lpstr>PowerPoint Presentation</vt:lpstr>
      <vt:lpstr>Original VBD processing chain (for dark night data).  </vt:lpstr>
      <vt:lpstr>Problem: High numbers of false detections when moonlight is bright</vt:lpstr>
      <vt:lpstr>Moonlit boat detection</vt:lpstr>
      <vt:lpstr>Day/Night Band (DNB) October 14, 2015</vt:lpstr>
      <vt:lpstr>V12 versus v19 red = v12 green = v19</vt:lpstr>
      <vt:lpstr>Solution: Use adaptive thresholding to filter out detections on moonlit clouds</vt:lpstr>
      <vt:lpstr>I5 Long-wave Infrared</vt:lpstr>
      <vt:lpstr>Spike Median Index (SMI)</vt:lpstr>
      <vt:lpstr>Example</vt:lpstr>
      <vt:lpstr>Discussion with Misha – EOG’s lead programmer – on the Xmas Tree</vt:lpstr>
      <vt:lpstr>Misha stands the trees up – thus the mismatch in our discussion</vt:lpstr>
      <vt:lpstr>Monitoring Compliance For Fishery Closures in the Philippines: 1) National closures 2) 15 km shoreline local government unit closures to large scale  commercial fishing.</vt:lpstr>
      <vt:lpstr>Palawan Roundscad Closure</vt:lpstr>
      <vt:lpstr>Visayan Sardine Closure</vt:lpstr>
      <vt:lpstr>Zamboanga Sardine Closure</vt:lpstr>
      <vt:lpstr>Davao Gulf Closure</vt:lpstr>
      <vt:lpstr>2018 MW VBD through October</vt:lpstr>
      <vt:lpstr>Count difference (2018 through October)</vt:lpstr>
      <vt:lpstr>Did NOAA training have an effect? Training given in Carles and San Joaquin in June 2018 </vt:lpstr>
      <vt:lpstr>Did NOAA training have an effect? Calapan and Batangas January 2018 Lucena June 2018 </vt:lpstr>
      <vt:lpstr>Did NOAA training have an effect? Legazpi September 2017 </vt:lpstr>
      <vt:lpstr>Did NOAA training have an effect? Puerto Princessa September 2017 </vt:lpstr>
      <vt:lpstr>Cauayan, Negros Occidental is the “gold standard” for government success in pushing commercial boats out of municipal waters</vt:lpstr>
      <vt:lpstr>Elvidge gave training in Carles, Iloilo in June 2018</vt:lpstr>
      <vt:lpstr>Elvidge gave training in San Joaquin, Iloilo in June 2018</vt:lpstr>
      <vt:lpstr>Elvidge gave training in Lucena, Quezon Province in June 2018</vt:lpstr>
      <vt:lpstr>Elvidge gave training in Batangas in January 2018</vt:lpstr>
      <vt:lpstr>Look who cleaned up their MWs starting in July 2016!</vt:lpstr>
      <vt:lpstr> VIIRS Boat Detections for the Top Twenty LGUs in 2015</vt:lpstr>
      <vt:lpstr>Cumulative Boat Detections (2012-2022) Arafura Sea</vt:lpstr>
      <vt:lpstr>Cumulative Boat Detections (2012-2022) Arabian Sea Squid Fishery</vt:lpstr>
      <vt:lpstr>Cumulative Boat Detections (2012-2022) Myanmar Andaman Sea Fishery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Elvidge</dc:creator>
  <cp:lastModifiedBy>Chris Elvidge</cp:lastModifiedBy>
  <cp:revision>7</cp:revision>
  <dcterms:created xsi:type="dcterms:W3CDTF">2023-10-08T16:04:23Z</dcterms:created>
  <dcterms:modified xsi:type="dcterms:W3CDTF">2024-01-25T02:53:22Z</dcterms:modified>
</cp:coreProperties>
</file>