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5" r:id="rId16"/>
    <p:sldId id="270" r:id="rId17"/>
    <p:sldId id="272" r:id="rId18"/>
    <p:sldId id="271" r:id="rId19"/>
    <p:sldId id="269" r:id="rId20"/>
    <p:sldId id="276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9C9A-68B9-A794-B341-11C4A558F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F4F81-E152-79B1-BFF7-F9E0D2FA2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34574-80CA-D710-DDCE-EDEF0124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98DE-B0D9-4573-8210-FE16A47E23D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08759-1E5F-8336-A382-0AB2D0F8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D6FAC-2EE6-84C4-9B33-55D14343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E4B5-1693-4FA8-B649-FDBC8610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2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8987-C930-8C16-6D96-5015C719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7E84C-FD62-1026-0EC4-F3C1C1E5C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8375-C512-DB73-A7A2-49F7B5B6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98DE-B0D9-4573-8210-FE16A47E23D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CC45A-0250-D871-2145-A5891BEF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007A6-EE68-0301-0904-A7F6D68C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E4B5-1693-4FA8-B649-FDBC8610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2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71101-BB16-98B2-773B-DCD8E8062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A9EEC-2685-7C5E-03F0-971D8DA06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39A00-EEE7-5F5A-C76D-5374AB6F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98DE-B0D9-4573-8210-FE16A47E23D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1D850-58DB-63D0-D01E-1CBF192E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21EFA-26C9-2800-9558-3AFDCBCC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E4B5-1693-4FA8-B649-FDBC8610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5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C453-C5DA-83AC-3BBC-8A614405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4822-0D9C-97BF-5E27-39E54D31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366D1-72B5-B58F-7767-D8CC671F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98DE-B0D9-4573-8210-FE16A47E23D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9907E-1CCF-948A-D6B3-F7C8A26C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3B0AC-4893-A50E-F05C-AC7A943A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E4B5-1693-4FA8-B649-FDBC8610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078A-F092-726A-0366-EB164D97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0EA1D-8C33-1043-7F00-F1CAB78DD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12378-4277-27D6-D779-450B234B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98DE-B0D9-4573-8210-FE16A47E23D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454B1-9C31-E1D8-D51E-F4884FAA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386BF-2DEE-4B63-2B65-4F1CDBA5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E4B5-1693-4FA8-B649-FDBC8610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8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176D-3B58-FDCF-0F4A-41CFBCBD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F9589-749F-FCC8-614A-E4211BCFA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7830F-1E1E-3A7A-0012-77A2C51C3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6F757-3E6C-1801-555D-AB8AE45F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98DE-B0D9-4573-8210-FE16A47E23D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0DC41-5030-ADAC-ED72-4C524E9B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98078-97BB-DC8F-AF5E-0B19753C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E4B5-1693-4FA8-B649-FDBC8610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5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5D1F-10FD-7510-C4C2-915CCE2E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23440-93CA-C07F-2909-9E5696CB1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9D970-F155-66F2-ECCB-CDB066F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4035F-4395-591D-45CA-D86B96A85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21A3F-45E8-F6BD-213D-01F738F35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EEC586-5927-A6BD-CF6D-F369A709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98DE-B0D9-4573-8210-FE16A47E23D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019C63-69B1-7A56-44E7-510494DF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28E84-B7D3-BAE7-2528-80B4E5D8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E4B5-1693-4FA8-B649-FDBC8610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0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E4BC-30DD-E80C-E476-22AF9ABB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3EACC-8D2A-D56F-5425-B37D13FD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98DE-B0D9-4573-8210-FE16A47E23D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AC0EF-60C0-BF6C-056C-CD13D625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095D-EB10-2239-A809-334C2B8C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E4B5-1693-4FA8-B649-FDBC8610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302B9-1E93-A7D0-3B19-291C0B17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98DE-B0D9-4573-8210-FE16A47E23D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2F8C7-73BE-5223-8356-94AD2C0C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D319E-B5A3-D969-3FDD-0E9EA298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E4B5-1693-4FA8-B649-FDBC8610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2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B5D4-D7CC-8E17-9DE7-DBBDA3F0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1E81-EA75-1019-0CA4-39E44ABD7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79E88-2257-CC89-A18B-5F36F4481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D4FE-4686-9E0E-9B4E-73C4F92A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98DE-B0D9-4573-8210-FE16A47E23D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345D3-1E37-21A6-2E18-48C8648B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AEAB8-2175-83BC-EF70-3A8E1D78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E4B5-1693-4FA8-B649-FDBC8610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7459-83CA-660C-96D7-F3E6D9B9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177E1-D3AD-DEBE-54C7-5C58FC912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56BDA-BF55-9B9E-4A38-373F8218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00B1B-3C74-8260-38C5-2D6CF226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98DE-B0D9-4573-8210-FE16A47E23D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EE2AB-F3DA-086F-D8D8-FA7DD981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5ACF1-9DF0-4E5E-3512-5C7866B9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E4B5-1693-4FA8-B649-FDBC8610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3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469B0-B8E6-0E76-2E16-A8947291F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8FB2A-EB93-2456-D0A5-FCDA8DB4E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25F17-18EF-150F-94D2-1DDDD6BFB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98DE-B0D9-4573-8210-FE16A47E23D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F2CDE-83AD-F41E-95C6-037F30A6B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604B-4C63-32F5-9FDE-865F99022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E4B5-1693-4FA8-B649-FDBC8610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0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elvidge@mines.ed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49C69404-3C6C-42DF-BD8B-AC0F3F04C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4152" y="0"/>
            <a:ext cx="16216922" cy="6951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059" y="693320"/>
            <a:ext cx="10765465" cy="12752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cs typeface="Calibri Light"/>
              </a:rPr>
              <a:t>Overview of the VIIRS Instruments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9586"/>
            <a:ext cx="12291238" cy="338745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3400" dirty="0">
                <a:solidFill>
                  <a:srgbClr val="FFFF00"/>
                </a:solidFill>
                <a:cs typeface="Calibri"/>
              </a:rPr>
              <a:t>Chris Elvidge</a:t>
            </a:r>
          </a:p>
          <a:p>
            <a:r>
              <a:rPr lang="en-US" sz="3400" dirty="0">
                <a:solidFill>
                  <a:srgbClr val="FFFF00"/>
                </a:solidFill>
                <a:cs typeface="Calibri"/>
              </a:rPr>
              <a:t>Earth Observation Group</a:t>
            </a:r>
          </a:p>
          <a:p>
            <a:r>
              <a:rPr lang="en-US" sz="3400" dirty="0">
                <a:solidFill>
                  <a:srgbClr val="FFFF00"/>
                </a:solidFill>
                <a:cs typeface="Calibri"/>
              </a:rPr>
              <a:t>Payne Institute for Public Policy</a:t>
            </a:r>
          </a:p>
          <a:p>
            <a:r>
              <a:rPr lang="en-US" sz="3400" dirty="0">
                <a:solidFill>
                  <a:srgbClr val="FFFF00"/>
                </a:solidFill>
                <a:cs typeface="Calibri"/>
              </a:rPr>
              <a:t>Colorado School of Mines</a:t>
            </a:r>
          </a:p>
          <a:p>
            <a:r>
              <a:rPr lang="en-US" sz="3400" dirty="0">
                <a:solidFill>
                  <a:srgbClr val="FFFF00"/>
                </a:solidFill>
                <a:cs typeface="Calibri"/>
              </a:rPr>
              <a:t>Golden, Colorado</a:t>
            </a:r>
          </a:p>
          <a:p>
            <a:r>
              <a:rPr lang="en-US" sz="3400" dirty="0">
                <a:solidFill>
                  <a:srgbClr val="FFFF00"/>
                </a:solidFill>
                <a:cs typeface="Calibri"/>
                <a:hlinkClick r:id="rId3"/>
              </a:rPr>
              <a:t>celvidge@mines.edu</a:t>
            </a:r>
            <a:endParaRPr lang="en-US" sz="3400" dirty="0">
              <a:solidFill>
                <a:srgbClr val="FFFF00"/>
              </a:solidFill>
              <a:cs typeface="Calibri"/>
            </a:endParaRPr>
          </a:p>
          <a:p>
            <a:r>
              <a:rPr lang="en-US" sz="3400" dirty="0">
                <a:solidFill>
                  <a:srgbClr val="FFFF00"/>
                </a:solidFill>
                <a:cs typeface="Calibri"/>
              </a:rPr>
              <a:t>Presented at AIT</a:t>
            </a:r>
          </a:p>
          <a:p>
            <a:r>
              <a:rPr lang="en-US" sz="3400" dirty="0">
                <a:solidFill>
                  <a:srgbClr val="FFFF00"/>
                </a:solidFill>
                <a:cs typeface="Calibri"/>
              </a:rPr>
              <a:t>January 10, 2024</a:t>
            </a:r>
            <a:br>
              <a:rPr lang="en-US" dirty="0">
                <a:solidFill>
                  <a:srgbClr val="FFFFFF"/>
                </a:solidFill>
                <a:cs typeface="Calibri"/>
              </a:rPr>
            </a:br>
            <a:endParaRPr lang="en-US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C8971-CC21-35A6-5397-01086F60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742" y="5157765"/>
            <a:ext cx="1622805" cy="1622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2EE507-230E-654A-D5D1-F9B7AB2EA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350" y="5158396"/>
            <a:ext cx="1622174" cy="1622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99E2F2-A97D-DC4E-FBEA-DB9517836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7557" y="5158396"/>
            <a:ext cx="1622174" cy="162217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CC5E208-ED0F-A3FF-9E2B-5F5F75D03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6" y="5180392"/>
            <a:ext cx="1622805" cy="16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4C965B63-80A2-4CD0-5CD9-E48A9E083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95" y="1400685"/>
            <a:ext cx="8135442" cy="5457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04ED5C-A133-91D0-7ECE-95F63D1D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footprint have track and scan direction components</a:t>
            </a:r>
          </a:p>
        </p:txBody>
      </p:sp>
    </p:spTree>
    <p:extLst>
      <p:ext uri="{BB962C8B-B14F-4D97-AF65-F5344CB8AC3E}">
        <p14:creationId xmlns:p14="http://schemas.microsoft.com/office/powerpoint/2010/main" val="86968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41FA-CC12-C2D1-FBA7-60FE7EB9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80" y="36352"/>
            <a:ext cx="11100371" cy="1325563"/>
          </a:xfrm>
        </p:spPr>
        <p:txBody>
          <a:bodyPr/>
          <a:lstStyle/>
          <a:p>
            <a:r>
              <a:rPr lang="en-US" dirty="0"/>
              <a:t>M and I band dwell times and aggregation zones</a:t>
            </a:r>
          </a:p>
        </p:txBody>
      </p:sp>
      <p:pic>
        <p:nvPicPr>
          <p:cNvPr id="4" name="Picture 3" descr="A table with numbers and text&#10;&#10;Description automatically generated">
            <a:extLst>
              <a:ext uri="{FF2B5EF4-FFF2-40B4-BE49-F238E27FC236}">
                <a16:creationId xmlns:a16="http://schemas.microsoft.com/office/drawing/2014/main" id="{70CE5B0C-3D3E-4041-FB4E-5F1E8AC70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62" y="1274895"/>
            <a:ext cx="7822438" cy="53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6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3F88-89BB-32CB-2128-253F79A0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 band footprint expansion from nadir to edge-of-scan</a:t>
            </a:r>
          </a:p>
        </p:txBody>
      </p:sp>
      <p:pic>
        <p:nvPicPr>
          <p:cNvPr id="4" name="Picture 3" descr="A diagram of a diagram of a triangle&#10;&#10;Description automatically generated with medium confidence">
            <a:extLst>
              <a:ext uri="{FF2B5EF4-FFF2-40B4-BE49-F238E27FC236}">
                <a16:creationId xmlns:a16="http://schemas.microsoft.com/office/drawing/2014/main" id="{C51904A2-42D6-DCC3-7AA4-FDC0756A1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79" y="1690688"/>
            <a:ext cx="6877403" cy="41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FECB-7404-0788-601F-1D959E7B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75% of the M band pixel response is from the non-overlap pixel center</a:t>
            </a:r>
          </a:p>
        </p:txBody>
      </p:sp>
      <p:pic>
        <p:nvPicPr>
          <p:cNvPr id="4" name="Picture 3" descr="A diagram of a triangle with numbers and a percentage&#10;&#10;Description automatically generated">
            <a:extLst>
              <a:ext uri="{FF2B5EF4-FFF2-40B4-BE49-F238E27FC236}">
                <a16:creationId xmlns:a16="http://schemas.microsoft.com/office/drawing/2014/main" id="{55EE2821-C098-A167-F595-E408EC54C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42" y="2126751"/>
            <a:ext cx="6379425" cy="38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2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0CA0-836B-E96B-1298-387146AC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856" y="365125"/>
            <a:ext cx="2589944" cy="4987711"/>
          </a:xfrm>
        </p:spPr>
        <p:txBody>
          <a:bodyPr/>
          <a:lstStyle/>
          <a:p>
            <a:r>
              <a:rPr lang="en-US" dirty="0"/>
              <a:t>The VIIRS scans are 1.7864 seconds apart</a:t>
            </a:r>
          </a:p>
        </p:txBody>
      </p:sp>
      <p:pic>
        <p:nvPicPr>
          <p:cNvPr id="4" name="Picture 3" descr="A diagram of a yellow triangle&#10;&#10;Description automatically generated">
            <a:extLst>
              <a:ext uri="{FF2B5EF4-FFF2-40B4-BE49-F238E27FC236}">
                <a16:creationId xmlns:a16="http://schemas.microsoft.com/office/drawing/2014/main" id="{2DC1FAB1-1178-FBD3-548B-DD0122709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9" y="0"/>
            <a:ext cx="7742187" cy="64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8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31FE-946C-F2E7-1FF8-ADD6C004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 Scan</a:t>
            </a:r>
          </a:p>
        </p:txBody>
      </p:sp>
      <p:pic>
        <p:nvPicPr>
          <p:cNvPr id="6" name="Picture 5" descr="A diagram of a graph&#10;&#10;Description automatically generated">
            <a:extLst>
              <a:ext uri="{FF2B5EF4-FFF2-40B4-BE49-F238E27FC236}">
                <a16:creationId xmlns:a16="http://schemas.microsoft.com/office/drawing/2014/main" id="{C0AD5307-36CD-37EE-3338-5AACF0EDD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3" y="1227572"/>
            <a:ext cx="10515600" cy="47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structure&#10;&#10;Description automatically generated">
            <a:extLst>
              <a:ext uri="{FF2B5EF4-FFF2-40B4-BE49-F238E27FC236}">
                <a16:creationId xmlns:a16="http://schemas.microsoft.com/office/drawing/2014/main" id="{F6C2258B-1E12-2BD0-797C-503E5994F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0224"/>
            <a:ext cx="10140778" cy="4559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DCBC13-849F-5462-0D8C-AE73F479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M, I, and DNB pixels are collected in “scan” from a sweep of the telescope across the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DDB92-9078-7A90-29C2-CEAE5F3A4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M band and DNB scans contain 16 scanlines </a:t>
            </a:r>
          </a:p>
          <a:p>
            <a:r>
              <a:rPr lang="en-US" sz="2000" dirty="0"/>
              <a:t>I band scans contain 32 scanlines</a:t>
            </a:r>
          </a:p>
          <a:p>
            <a:r>
              <a:rPr lang="en-US" sz="2000" dirty="0"/>
              <a:t>The ideal would be for there to be zero overlap between the scans.</a:t>
            </a:r>
          </a:p>
          <a:p>
            <a:r>
              <a:rPr lang="en-US" sz="2000" dirty="0"/>
              <a:t>Only the DNB achieves this.</a:t>
            </a:r>
          </a:p>
          <a:p>
            <a:r>
              <a:rPr lang="en-US" sz="2000" dirty="0"/>
              <a:t>The M and I band scans have negligible overlap at nadir and large overlap at the edge-of-scan </a:t>
            </a:r>
          </a:p>
        </p:txBody>
      </p:sp>
    </p:spTree>
    <p:extLst>
      <p:ext uri="{BB962C8B-B14F-4D97-AF65-F5344CB8AC3E}">
        <p14:creationId xmlns:p14="http://schemas.microsoft.com/office/powerpoint/2010/main" val="198965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8F09-9C0E-8B97-7871-2DECC65D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 and I band H5 data have “line deletions” – with empty grid cells of “redundant” data</a:t>
            </a:r>
          </a:p>
        </p:txBody>
      </p:sp>
      <p:pic>
        <p:nvPicPr>
          <p:cNvPr id="4" name="Picture 3" descr="A diagram of a bow tie deletion&#10;&#10;Description automatically generated">
            <a:extLst>
              <a:ext uri="{FF2B5EF4-FFF2-40B4-BE49-F238E27FC236}">
                <a16:creationId xmlns:a16="http://schemas.microsoft.com/office/drawing/2014/main" id="{C4AE9DC1-F1C4-7FC9-19E2-033D432E3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76" y="1690688"/>
            <a:ext cx="9152847" cy="45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2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A39E-04BE-3A14-B46A-08E87A51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SWIR and LWIR detector arrays</a:t>
            </a:r>
          </a:p>
        </p:txBody>
      </p:sp>
      <p:pic>
        <p:nvPicPr>
          <p:cNvPr id="4" name="Picture 3" descr="A diagram of a computer&#10;&#10;Description automatically generated">
            <a:extLst>
              <a:ext uri="{FF2B5EF4-FFF2-40B4-BE49-F238E27FC236}">
                <a16:creationId xmlns:a16="http://schemas.microsoft.com/office/drawing/2014/main" id="{417DC86E-85F0-1F7B-B658-5707ABC77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87" y="1432878"/>
            <a:ext cx="5371683" cy="45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4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DE6E-CB88-9FA1-12A5-E9DDF37B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 and I band pixels </a:t>
            </a:r>
          </a:p>
        </p:txBody>
      </p:sp>
      <p:pic>
        <p:nvPicPr>
          <p:cNvPr id="4" name="Picture 3" descr="A drawing of a structure&#10;&#10;Description automatically generated">
            <a:extLst>
              <a:ext uri="{FF2B5EF4-FFF2-40B4-BE49-F238E27FC236}">
                <a16:creationId xmlns:a16="http://schemas.microsoft.com/office/drawing/2014/main" id="{E0342288-0873-C701-5D34-0D5375A99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3776"/>
            <a:ext cx="10140778" cy="45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89BF-993E-6588-84D0-812F8225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Three VIIRS Instruments Are Collecting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16363-1F20-7599-F3A1-29101B023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SNPP (Suomi National Polar Partnership) launched 28 October 2011.</a:t>
            </a:r>
          </a:p>
          <a:p>
            <a:r>
              <a:rPr lang="en-US" dirty="0"/>
              <a:t>NOAA-20 launched 18 November 2017.</a:t>
            </a:r>
          </a:p>
          <a:p>
            <a:r>
              <a:rPr lang="en-US" dirty="0"/>
              <a:t>NOAA-21 launched 10 November 2022.</a:t>
            </a:r>
          </a:p>
          <a:p>
            <a:r>
              <a:rPr lang="en-US" dirty="0"/>
              <a:t>NOAA-22 being built for launch in 2027.</a:t>
            </a:r>
          </a:p>
          <a:p>
            <a:r>
              <a:rPr lang="en-US" dirty="0"/>
              <a:t>NOAA-23 being built for launch in 2032.</a:t>
            </a:r>
          </a:p>
          <a:p>
            <a:r>
              <a:rPr lang="en-US" dirty="0"/>
              <a:t>Each has an after-midnight overpass.</a:t>
            </a:r>
          </a:p>
          <a:p>
            <a:r>
              <a:rPr lang="en-US" dirty="0"/>
              <a:t>Orbits are staggered to have three or more overpasses per night.</a:t>
            </a:r>
          </a:p>
          <a:p>
            <a:r>
              <a:rPr lang="en-US" dirty="0"/>
              <a:t>We may have VIIRS data until 2040 or more.</a:t>
            </a:r>
          </a:p>
          <a:p>
            <a:r>
              <a:rPr lang="en-US" dirty="0"/>
              <a:t>A follow on sensor series is in the design phase.</a:t>
            </a:r>
          </a:p>
        </p:txBody>
      </p:sp>
    </p:spTree>
    <p:extLst>
      <p:ext uri="{BB962C8B-B14F-4D97-AF65-F5344CB8AC3E}">
        <p14:creationId xmlns:p14="http://schemas.microsoft.com/office/powerpoint/2010/main" val="825695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70FC-EAFD-FEEC-5FEE-59ECB9B2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DNB and VNIR detector arrays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0ACE5-9EB9-2CD0-5442-AE7A7BA7E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1959" y="1325563"/>
            <a:ext cx="7740541" cy="513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11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diagram of a measuring device&#10;&#10;Description automatically generated">
            <a:extLst>
              <a:ext uri="{FF2B5EF4-FFF2-40B4-BE49-F238E27FC236}">
                <a16:creationId xmlns:a16="http://schemas.microsoft.com/office/drawing/2014/main" id="{907E3E54-14B9-E11B-98DF-2A281A563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03" y="1456014"/>
            <a:ext cx="8204622" cy="5219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D5BD5-548C-BE63-9485-09AD7D58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DNB maintains a near-constant footprint across the scan</a:t>
            </a:r>
          </a:p>
        </p:txBody>
      </p:sp>
    </p:spTree>
    <p:extLst>
      <p:ext uri="{BB962C8B-B14F-4D97-AF65-F5344CB8AC3E}">
        <p14:creationId xmlns:p14="http://schemas.microsoft.com/office/powerpoint/2010/main" val="521617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BE66-2734-F6B7-E43C-F66E29B6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986" y="365125"/>
            <a:ext cx="2959813" cy="5100727"/>
          </a:xfrm>
        </p:spPr>
        <p:txBody>
          <a:bodyPr/>
          <a:lstStyle/>
          <a:p>
            <a:r>
              <a:rPr lang="en-US" dirty="0"/>
              <a:t>DNB track and scan direction pixel dimensions</a:t>
            </a:r>
          </a:p>
        </p:txBody>
      </p:sp>
      <p:pic>
        <p:nvPicPr>
          <p:cNvPr id="4" name="Picture 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44E7F67A-6FC6-BA23-E0FE-CF255BBD5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2" y="0"/>
            <a:ext cx="7283350" cy="729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7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6FE3-D097-434B-A927-22206BE1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53" y="287574"/>
            <a:ext cx="1165089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map of VIIRS coverages (SNPP, NOAA-20, NOAA-21) on a randomly selected night – April 21,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AEE82-B573-ECA0-0E2F-EB1DC65F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13137"/>
            <a:ext cx="12191999" cy="4741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6CE194-99C6-5713-29D7-D131C325AEB7}"/>
              </a:ext>
            </a:extLst>
          </p:cNvPr>
          <p:cNvSpPr txBox="1"/>
          <p:nvPr/>
        </p:nvSpPr>
        <p:spPr>
          <a:xfrm>
            <a:off x="3945277" y="39838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100BD-9B92-C65D-F047-082A5DBC9E36}"/>
              </a:ext>
            </a:extLst>
          </p:cNvPr>
          <p:cNvSpPr txBox="1"/>
          <p:nvPr/>
        </p:nvSpPr>
        <p:spPr>
          <a:xfrm>
            <a:off x="8318643" y="21748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B5EAB-9BEB-0752-337F-371A7DF5ACB7}"/>
              </a:ext>
            </a:extLst>
          </p:cNvPr>
          <p:cNvSpPr txBox="1"/>
          <p:nvPr/>
        </p:nvSpPr>
        <p:spPr>
          <a:xfrm>
            <a:off x="6755260" y="31981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223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C26E-AF46-303D-DADA-F3A0F346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291" y="62913"/>
            <a:ext cx="4542034" cy="569823"/>
          </a:xfrm>
        </p:spPr>
        <p:txBody>
          <a:bodyPr>
            <a:normAutofit fontScale="90000"/>
          </a:bodyPr>
          <a:lstStyle/>
          <a:p>
            <a:r>
              <a:rPr lang="en-US" dirty="0"/>
              <a:t>Key Reference ATBDs</a:t>
            </a:r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1162BA11-6BE5-6231-17A0-3F78AAEFB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59" y="990579"/>
            <a:ext cx="6699896" cy="5405959"/>
          </a:xfrm>
          <a:prstGeom prst="rect">
            <a:avLst/>
          </a:prstGeom>
        </p:spPr>
      </p:pic>
      <p:pic>
        <p:nvPicPr>
          <p:cNvPr id="10" name="Picture 9" descr="A blue circle with white text&#10;&#10;Description automatically generated">
            <a:extLst>
              <a:ext uri="{FF2B5EF4-FFF2-40B4-BE49-F238E27FC236}">
                <a16:creationId xmlns:a16="http://schemas.microsoft.com/office/drawing/2014/main" id="{F5647BB1-8969-5D94-BE89-774CD37CB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7" y="811658"/>
            <a:ext cx="5266772" cy="57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telescope&#10;&#10;Description automatically generated">
            <a:extLst>
              <a:ext uri="{FF2B5EF4-FFF2-40B4-BE49-F238E27FC236}">
                <a16:creationId xmlns:a16="http://schemas.microsoft.com/office/drawing/2014/main" id="{1973C2CB-4B1C-BBE6-1E82-C936A27FF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38" y="1161933"/>
            <a:ext cx="6547950" cy="53309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9B2FFC-2515-3817-9E83-6D6AF7BE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 collects through a rotating telescope</a:t>
            </a:r>
          </a:p>
        </p:txBody>
      </p:sp>
    </p:spTree>
    <p:extLst>
      <p:ext uri="{BB962C8B-B14F-4D97-AF65-F5344CB8AC3E}">
        <p14:creationId xmlns:p14="http://schemas.microsoft.com/office/powerpoint/2010/main" val="58627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C1E7-273A-D7B9-B07D-7F4FA96D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Schematic</a:t>
            </a:r>
          </a:p>
        </p:txBody>
      </p:sp>
      <p:pic>
        <p:nvPicPr>
          <p:cNvPr id="4" name="Picture 3" descr="A diagram of a computer&#10;&#10;Description automatically generated">
            <a:extLst>
              <a:ext uri="{FF2B5EF4-FFF2-40B4-BE49-F238E27FC236}">
                <a16:creationId xmlns:a16="http://schemas.microsoft.com/office/drawing/2014/main" id="{4193F232-C2A8-D994-4E39-03253C6A0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56" y="1418065"/>
            <a:ext cx="6585288" cy="4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A4D5-9C2D-60C7-FFC1-EB0337A3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0" y="365125"/>
            <a:ext cx="5384800" cy="3228975"/>
          </a:xfrm>
        </p:spPr>
        <p:txBody>
          <a:bodyPr/>
          <a:lstStyle/>
          <a:p>
            <a:r>
              <a:rPr lang="en-US" dirty="0"/>
              <a:t>VIIRS Spectral Bands and ground footprints</a:t>
            </a:r>
          </a:p>
        </p:txBody>
      </p:sp>
      <p:pic>
        <p:nvPicPr>
          <p:cNvPr id="4" name="Picture 3" descr="A table with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71EFE4A1-4D3D-3805-8A8D-0AD5ECB6A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7" y="0"/>
            <a:ext cx="521761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8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F12F-761D-8B10-9039-FAFBAFA3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37520"/>
            <a:ext cx="112014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Each new generation of polar orbiting meteorological imager has improved spatial resolution</a:t>
            </a:r>
          </a:p>
        </p:txBody>
      </p:sp>
      <p:pic>
        <p:nvPicPr>
          <p:cNvPr id="4" name="Picture 3" descr="A diagram of different angles&#10;&#10;Description automatically generated with medium confidence">
            <a:extLst>
              <a:ext uri="{FF2B5EF4-FFF2-40B4-BE49-F238E27FC236}">
                <a16:creationId xmlns:a16="http://schemas.microsoft.com/office/drawing/2014/main" id="{DBE0EB7B-913F-463A-277E-E61221C8E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64" y="1463083"/>
            <a:ext cx="6655872" cy="48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6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85B1-2C9E-1967-E9B2-F4A753EB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 I and M band data are aggregated on board to constrain pixel footprint</a:t>
            </a:r>
          </a:p>
        </p:txBody>
      </p:sp>
      <p:pic>
        <p:nvPicPr>
          <p:cNvPr id="4" name="Picture 3" descr="A diagram of a rectangular object with text&#10;&#10;Description automatically generated">
            <a:extLst>
              <a:ext uri="{FF2B5EF4-FFF2-40B4-BE49-F238E27FC236}">
                <a16:creationId xmlns:a16="http://schemas.microsoft.com/office/drawing/2014/main" id="{633FBFE2-1F9D-6A01-BF94-1D302B844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78" y="2057600"/>
            <a:ext cx="7141121" cy="372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43080-34AD-F962-FFE9-A1DD7C292D52}"/>
              </a:ext>
            </a:extLst>
          </p:cNvPr>
          <p:cNvSpPr txBox="1"/>
          <p:nvPr/>
        </p:nvSpPr>
        <p:spPr>
          <a:xfrm>
            <a:off x="8839200" y="23622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nadir zone has smaller pixel footprints and lower noise.</a:t>
            </a:r>
          </a:p>
        </p:txBody>
      </p:sp>
    </p:spTree>
    <p:extLst>
      <p:ext uri="{BB962C8B-B14F-4D97-AF65-F5344CB8AC3E}">
        <p14:creationId xmlns:p14="http://schemas.microsoft.com/office/powerpoint/2010/main" val="234792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371</Words>
  <Application>Microsoft Office PowerPoint</Application>
  <PresentationFormat>Widescreen</PresentationFormat>
  <Paragraphs>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Overview of the VIIRS Instruments</vt:lpstr>
      <vt:lpstr>Currently Three VIIRS Instruments Are Collecting</vt:lpstr>
      <vt:lpstr>Global map of VIIRS coverages (SNPP, NOAA-20, NOAA-21) on a randomly selected night – April 21, 2023</vt:lpstr>
      <vt:lpstr>Key Reference ATBDs</vt:lpstr>
      <vt:lpstr>VIIRS collects through a rotating telescope</vt:lpstr>
      <vt:lpstr>Overview Schematic</vt:lpstr>
      <vt:lpstr>VIIRS Spectral Bands and ground footprints</vt:lpstr>
      <vt:lpstr>Each new generation of polar orbiting meteorological imager has improved spatial resolution</vt:lpstr>
      <vt:lpstr>VIIRS I and M band data are aggregated on board to constrain pixel footprint</vt:lpstr>
      <vt:lpstr>Pixel footprint have track and scan direction components</vt:lpstr>
      <vt:lpstr>M and I band dwell times and aggregation zones</vt:lpstr>
      <vt:lpstr>M band footprint expansion from nadir to edge-of-scan</vt:lpstr>
      <vt:lpstr>75% of the M band pixel response is from the non-overlap pixel center</vt:lpstr>
      <vt:lpstr>The VIIRS scans are 1.7864 seconds apart</vt:lpstr>
      <vt:lpstr>VIIRS Scan</vt:lpstr>
      <vt:lpstr>M, I, and DNB pixels are collected in “scan” from a sweep of the telescope across the earth</vt:lpstr>
      <vt:lpstr>M and I band H5 data have “line deletions” – with empty grid cells of “redundant” data</vt:lpstr>
      <vt:lpstr>SWIR and LWIR detector arrays</vt:lpstr>
      <vt:lpstr>M and I band pixels </vt:lpstr>
      <vt:lpstr>DNB and VNIR detector arrays</vt:lpstr>
      <vt:lpstr>DNB maintains a near-constant footprint across the scan</vt:lpstr>
      <vt:lpstr>DNB track and scan direction pixel dimensions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VIIRS Instruments</dc:title>
  <dc:creator>Chris Elvidge</dc:creator>
  <cp:lastModifiedBy>Chris Elvidge</cp:lastModifiedBy>
  <cp:revision>2</cp:revision>
  <dcterms:created xsi:type="dcterms:W3CDTF">2024-01-09T00:45:35Z</dcterms:created>
  <dcterms:modified xsi:type="dcterms:W3CDTF">2024-01-10T01:44:50Z</dcterms:modified>
</cp:coreProperties>
</file>