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707" r:id="rId4"/>
    <p:sldId id="697" r:id="rId5"/>
    <p:sldId id="699" r:id="rId6"/>
    <p:sldId id="700" r:id="rId7"/>
    <p:sldId id="704" r:id="rId8"/>
    <p:sldId id="706" r:id="rId9"/>
    <p:sldId id="705" r:id="rId10"/>
    <p:sldId id="701" r:id="rId11"/>
    <p:sldId id="702" r:id="rId12"/>
    <p:sldId id="703" r:id="rId13"/>
    <p:sldId id="708" r:id="rId14"/>
    <p:sldId id="709" r:id="rId15"/>
    <p:sldId id="710" r:id="rId16"/>
    <p:sldId id="675" r:id="rId17"/>
    <p:sldId id="674" r:id="rId18"/>
    <p:sldId id="661" r:id="rId19"/>
    <p:sldId id="712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3" autoAdjust="0"/>
    <p:restoredTop sz="94660"/>
  </p:normalViewPr>
  <p:slideViewPr>
    <p:cSldViewPr snapToGrid="0">
      <p:cViewPr varScale="1">
        <p:scale>
          <a:sx n="58" d="100"/>
          <a:sy n="58" d="100"/>
        </p:scale>
        <p:origin x="4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834B-F524-4ED1-9762-5DFEFE025DC6}" type="datetime1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38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B457-DE66-4A31-BDCF-075091312D5D}" type="datetime1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49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C84B-02B9-4650-AEE8-A1A0CECB4402}" type="datetime1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91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C74D-EEDE-4C34-8FF2-B30B0EECBA9C}" type="datetime1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17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39682-9AF9-431A-A1ED-94E0B9491FDC}" type="datetime1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06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E1FD5-1B16-4DC8-B971-A1B45F956CAE}" type="datetime1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4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4A659-7E24-4345-8827-52649B7CA37C}" type="datetime1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34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82F32-D510-4811-B304-74B81E650BC2}" type="datetime1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10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80AC-C82D-49B7-93D1-60D3C569F55A}" type="datetime1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7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273E-4795-43E4-8020-EF084AD819EE}" type="datetime1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05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1D39-77A7-43B4-84CC-239F1BA4C029}" type="datetime1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5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C80A1-D7D7-44AB-B7BF-A98D5C0ADC60}" type="datetime1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6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celvidge@mines.edu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ayneinstitute.mines.edu/eog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49C69404-3C6C-42DF-BD8B-AC0F3F04C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6026" y="0"/>
            <a:ext cx="16216922" cy="6951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059" y="693320"/>
            <a:ext cx="10765465" cy="127528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cs typeface="Calibri Light"/>
              </a:rPr>
              <a:t>Satellite Animation of Ukraine War Events and Recovery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9586"/>
            <a:ext cx="12291238" cy="338745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3400" dirty="0">
                <a:solidFill>
                  <a:srgbClr val="FFFF00"/>
                </a:solidFill>
                <a:cs typeface="Calibri"/>
              </a:rPr>
              <a:t>Christopher D. Elvidge,  Mikhail </a:t>
            </a:r>
            <a:r>
              <a:rPr lang="en-US" sz="3400" dirty="0" err="1">
                <a:solidFill>
                  <a:srgbClr val="FFFF00"/>
                </a:solidFill>
                <a:cs typeface="Calibri"/>
              </a:rPr>
              <a:t>Zhizhin</a:t>
            </a:r>
            <a:r>
              <a:rPr lang="en-US" sz="3400" dirty="0">
                <a:solidFill>
                  <a:srgbClr val="FFFF00"/>
                </a:solidFill>
                <a:cs typeface="Calibri"/>
              </a:rPr>
              <a:t>, Tilottama Ghosh, Tamara Sparks &amp; Stephen </a:t>
            </a:r>
            <a:r>
              <a:rPr lang="en-US" sz="3400" dirty="0" err="1">
                <a:solidFill>
                  <a:srgbClr val="FFFF00"/>
                </a:solidFill>
                <a:cs typeface="Calibri"/>
              </a:rPr>
              <a:t>Pon</a:t>
            </a:r>
            <a:endParaRPr lang="en-US" sz="3400" dirty="0">
              <a:solidFill>
                <a:srgbClr val="FFFF00"/>
              </a:solidFill>
              <a:cs typeface="Calibri"/>
            </a:endParaRPr>
          </a:p>
          <a:p>
            <a:r>
              <a:rPr lang="en-US" sz="3400" dirty="0">
                <a:solidFill>
                  <a:srgbClr val="FFFF00"/>
                </a:solidFill>
                <a:cs typeface="Calibri"/>
              </a:rPr>
              <a:t>Earth Observation Group</a:t>
            </a:r>
          </a:p>
          <a:p>
            <a:r>
              <a:rPr lang="en-US" sz="3400" dirty="0">
                <a:solidFill>
                  <a:srgbClr val="FFFF00"/>
                </a:solidFill>
                <a:cs typeface="Calibri"/>
              </a:rPr>
              <a:t>Payne Institute for Public Policy</a:t>
            </a:r>
          </a:p>
          <a:p>
            <a:r>
              <a:rPr lang="en-US" sz="3400" dirty="0">
                <a:solidFill>
                  <a:srgbClr val="FFFF00"/>
                </a:solidFill>
                <a:cs typeface="Calibri"/>
              </a:rPr>
              <a:t>Colorado School of Mines</a:t>
            </a:r>
          </a:p>
          <a:p>
            <a:r>
              <a:rPr lang="en-US" sz="3400" dirty="0">
                <a:solidFill>
                  <a:srgbClr val="FFFF00"/>
                </a:solidFill>
                <a:cs typeface="Calibri"/>
              </a:rPr>
              <a:t>Golden, Colorado</a:t>
            </a:r>
          </a:p>
          <a:p>
            <a:r>
              <a:rPr lang="en-US" sz="3400" dirty="0">
                <a:solidFill>
                  <a:srgbClr val="FFFF00"/>
                </a:solidFill>
                <a:cs typeface="Calibri"/>
                <a:hlinkClick r:id="rId3"/>
              </a:rPr>
              <a:t>celvidge@mines.edu</a:t>
            </a:r>
            <a:endParaRPr lang="en-US" sz="3400" dirty="0">
              <a:solidFill>
                <a:srgbClr val="FFFF00"/>
              </a:solidFill>
              <a:cs typeface="Calibri"/>
            </a:endParaRPr>
          </a:p>
          <a:p>
            <a:r>
              <a:rPr lang="en-US" sz="3400" dirty="0">
                <a:solidFill>
                  <a:srgbClr val="FFFF00"/>
                </a:solidFill>
                <a:cs typeface="Calibri"/>
              </a:rPr>
              <a:t>December 18, 2023</a:t>
            </a:r>
            <a:br>
              <a:rPr lang="en-US" dirty="0">
                <a:solidFill>
                  <a:srgbClr val="FFFFFF"/>
                </a:solidFill>
                <a:cs typeface="Calibri"/>
              </a:rPr>
            </a:br>
            <a:endParaRPr lang="en-US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0C8971-CC21-35A6-5397-01086F607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543" y="5180022"/>
            <a:ext cx="1622805" cy="1622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2EE507-230E-654A-D5D1-F9B7AB2EA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6323" y="5158396"/>
            <a:ext cx="1622174" cy="1622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99E2F2-A97D-DC4E-FBEA-DB9517836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4068" y="5144729"/>
            <a:ext cx="1622174" cy="162217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CC5E208-ED0F-A3FF-9E2B-5F5F75D0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649" y="5158396"/>
            <a:ext cx="1622805" cy="16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CA548477-0DEF-25B4-6081-4DA292B9F6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2" y="4257503"/>
            <a:ext cx="1349593" cy="252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08A18-B129-F7DB-CE81-D5E56A399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82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9D3E10-74D5-65A7-68A2-BDA1AA10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1606" y="1342156"/>
            <a:ext cx="3958225" cy="3956354"/>
          </a:xfrm>
        </p:spPr>
        <p:txBody>
          <a:bodyPr>
            <a:normAutofit fontScale="90000"/>
          </a:bodyPr>
          <a:lstStyle/>
          <a:p>
            <a:r>
              <a:rPr lang="en-US" dirty="0"/>
              <a:t>VNF temporal profile of a Zaporizhzhia steel mill shows activity largely halted from the invasion start – but had recovery starting  in February 2023.   </a:t>
            </a:r>
          </a:p>
        </p:txBody>
      </p:sp>
    </p:spTree>
    <p:extLst>
      <p:ext uri="{BB962C8B-B14F-4D97-AF65-F5344CB8AC3E}">
        <p14:creationId xmlns:p14="http://schemas.microsoft.com/office/powerpoint/2010/main" val="2234657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757FCE-2336-ADC5-C290-822063CDB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424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9D3E10-74D5-65A7-68A2-BDA1AA10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1606" y="1342156"/>
            <a:ext cx="3958225" cy="3956354"/>
          </a:xfrm>
        </p:spPr>
        <p:txBody>
          <a:bodyPr>
            <a:normAutofit fontScale="90000"/>
          </a:bodyPr>
          <a:lstStyle/>
          <a:p>
            <a:r>
              <a:rPr lang="en-US" dirty="0"/>
              <a:t>VNF temporal profile of an upstream gas flare west of Kharkiv shows no activity detected from December 2021 to present.   </a:t>
            </a:r>
          </a:p>
        </p:txBody>
      </p:sp>
    </p:spTree>
    <p:extLst>
      <p:ext uri="{BB962C8B-B14F-4D97-AF65-F5344CB8AC3E}">
        <p14:creationId xmlns:p14="http://schemas.microsoft.com/office/powerpoint/2010/main" val="1290833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792B6-F829-65BE-1F5C-57069B01D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708"/>
            <a:ext cx="10515600" cy="1325563"/>
          </a:xfrm>
        </p:spPr>
        <p:txBody>
          <a:bodyPr/>
          <a:lstStyle/>
          <a:p>
            <a:r>
              <a:rPr lang="en-US" dirty="0"/>
              <a:t>Carpet bombing of numerous grain storage silos near </a:t>
            </a:r>
            <a:r>
              <a:rPr lang="en-US" dirty="0" err="1"/>
              <a:t>Solodka</a:t>
            </a:r>
            <a:r>
              <a:rPr lang="en-US" dirty="0"/>
              <a:t> </a:t>
            </a:r>
            <a:r>
              <a:rPr lang="en-US" dirty="0" err="1"/>
              <a:t>Balka</a:t>
            </a:r>
            <a:r>
              <a:rPr lang="en-US" dirty="0"/>
              <a:t>, Ukraine </a:t>
            </a:r>
          </a:p>
        </p:txBody>
      </p:sp>
      <p:pic>
        <p:nvPicPr>
          <p:cNvPr id="4" name="Picture 3" descr="A red dots on a black background&#10;&#10;Description automatically generated">
            <a:extLst>
              <a:ext uri="{FF2B5EF4-FFF2-40B4-BE49-F238E27FC236}">
                <a16:creationId xmlns:a16="http://schemas.microsoft.com/office/drawing/2014/main" id="{91AC775F-9A89-0BC4-B84F-FDB4F113A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4" y="1490271"/>
            <a:ext cx="5314950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4570E2-7123-87A1-D099-968F5AA8F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004" y="1490271"/>
            <a:ext cx="5957311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85BC9A-8343-7730-A4C7-20256B46A72E}"/>
              </a:ext>
            </a:extLst>
          </p:cNvPr>
          <p:cNvSpPr txBox="1"/>
          <p:nvPr/>
        </p:nvSpPr>
        <p:spPr>
          <a:xfrm>
            <a:off x="382174" y="5774499"/>
            <a:ext cx="11367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Cumulative VNF detections from March 2022 to October 2023 reveal and unusual cluster extremely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hot (~1600 K)  IR emitter detections covering numerous grain storage silos.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EC621-9089-2B5C-6687-F6F2D775748A}"/>
              </a:ext>
            </a:extLst>
          </p:cNvPr>
          <p:cNvSpPr txBox="1"/>
          <p:nvPr/>
        </p:nvSpPr>
        <p:spPr>
          <a:xfrm>
            <a:off x="838200" y="1823061"/>
            <a:ext cx="3769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VNF detection cluster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EDB594-2E7A-865F-B091-297B8853B85A}"/>
              </a:ext>
            </a:extLst>
          </p:cNvPr>
          <p:cNvSpPr txBox="1"/>
          <p:nvPr/>
        </p:nvSpPr>
        <p:spPr>
          <a:xfrm>
            <a:off x="5977004" y="5051224"/>
            <a:ext cx="56721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Google Earth image of one set of silos</a:t>
            </a:r>
          </a:p>
          <a:p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02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8FC88-89E2-B55D-48FB-3CC423F9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dirty="0"/>
              <a:t>Cumulative VIIRS boat detections (VBD) in the Black Sea – 201701 through 202212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2F8040-8FD8-0C99-8745-51715A060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179" y="1289157"/>
            <a:ext cx="11101641" cy="54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81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584BFA-C416-BFF7-0CE5-C4D3AE9D8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611" y="150313"/>
            <a:ext cx="9797995" cy="59811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C2BEC3-7DBE-1C76-1E6A-EF78F26BE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7397" y="726509"/>
            <a:ext cx="2034783" cy="4407291"/>
          </a:xfrm>
        </p:spPr>
        <p:txBody>
          <a:bodyPr>
            <a:noAutofit/>
          </a:bodyPr>
          <a:lstStyle/>
          <a:p>
            <a:r>
              <a:rPr lang="en-US" sz="2800" dirty="0"/>
              <a:t>Example of Odessa VBD anchorage temporal profile shows detection ceased when the war began in February 2022.</a:t>
            </a:r>
          </a:p>
        </p:txBody>
      </p:sp>
    </p:spTree>
    <p:extLst>
      <p:ext uri="{BB962C8B-B14F-4D97-AF65-F5344CB8AC3E}">
        <p14:creationId xmlns:p14="http://schemas.microsoft.com/office/powerpoint/2010/main" val="289963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39CA0-F647-A74E-D01B-A921C40D2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EOG’s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4A2FA-E594-80D9-73E2-E399AD84F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Build nightly full country and surroundings temporal animations from 2020 to near-present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VIIRS nighttime lights (VNL)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VIIRS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nightfire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(VNF) persistent IR emitting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industrial sites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VIIRS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n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ightfire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outside of industrial sites</a:t>
            </a:r>
          </a:p>
          <a:p>
            <a:pPr lvl="1"/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VIIRS boat detections (VBD)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Provide open access to the VIIRS record and technical support to sponsor.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Merge with war maps from the Institute for the Study of War and other sources.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Prepare and submit a report summarizing the findings.  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333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0391D-B18B-B6A7-BE36-C3889954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VIIRS Nighttime Lights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51DDC-7A20-A6BF-684B-26DDFC8DC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734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Elvidge, Christopher D., Kimberly Baugh, 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Zhizhin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Feng Chi Hsu, and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Tilottama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Ghosh. "VIIRS night-time lights."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 Journal of Remote Sensing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38, no. 21 (2017): 5860-5879.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Elvidge, Christopher D., Feng-Chi Hsu, 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Zhizhin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Tilottama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Ghosh, Jay Taneja, and Morgan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Bazilian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"Indicators of electric power instability from satellite observed nighttime lights."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Remote Sensing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12, no. 19 (2020): 3194.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Elvidge, Christopher D., 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Zhizhin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Tilottama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Ghosh, Feng-Chi Hsu, and Jay Taneja. "Annual time series of global VIIRS nighttime lights derived from monthly averages: 2012 to 2019."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Remote Sensing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13, no. 5 (2021): 922.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Elvidge, Christopher D., 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Zhizhin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David Keith, Steven D. Miller, Feng Chi Hsu,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Tilottama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Ghosh, Sharolyn J. Anderson et al. "The VIIRS Day/Night Band: A Flicker Meter in Space?."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Remote Sensing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14, no. 6 (2022): 1316.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Elvidge, Christopher D., Kimberly Baugh, Tilottama Ghosh, 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Zhizhin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Feng Chi Hsu, Tamara Sparks, Morgan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Bazilian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Paul C. Sutton, Kenneth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Houngbedji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and Ran Goldblatt. "Fifty years of nightly global low-light imaging satellite observations."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Frontiers in Remote Sensing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(2022): 79.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144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EC42A-1A1B-1B2A-20AE-C3FA2D82E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VIIRS </a:t>
            </a:r>
            <a:r>
              <a:rPr lang="en-US" b="1" dirty="0" err="1"/>
              <a:t>Nightfire</a:t>
            </a:r>
            <a:r>
              <a:rPr lang="en-US" b="1" dirty="0"/>
              <a:t>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BA212-9DCA-3342-D6D5-F6DF17572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556"/>
            <a:ext cx="10515600" cy="504380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Elvidge, Christopher D., Mikhail </a:t>
            </a:r>
            <a:r>
              <a:rPr lang="en-US" dirty="0" err="1"/>
              <a:t>Zhizhin</a:t>
            </a:r>
            <a:r>
              <a:rPr lang="en-US" dirty="0"/>
              <a:t>, Feng-Chi Hsu, and Kimberly E. Baugh. "VIIRS </a:t>
            </a:r>
            <a:r>
              <a:rPr lang="en-US" dirty="0" err="1"/>
              <a:t>nightfire</a:t>
            </a:r>
            <a:r>
              <a:rPr lang="en-US" dirty="0"/>
              <a:t>: Satellite pyrometry at night." Remote Sensing 5, no. 9 (2013): 4423-4449.</a:t>
            </a:r>
          </a:p>
          <a:p>
            <a:r>
              <a:rPr lang="en-US" dirty="0"/>
              <a:t>Elvidge, Christopher D., Mikhail </a:t>
            </a:r>
            <a:r>
              <a:rPr lang="en-US" dirty="0" err="1"/>
              <a:t>Zhizhin</a:t>
            </a:r>
            <a:r>
              <a:rPr lang="en-US" dirty="0"/>
              <a:t>, Kimberly Baugh, Feng-Chi Hsu, and </a:t>
            </a:r>
            <a:r>
              <a:rPr lang="en-US" dirty="0" err="1"/>
              <a:t>Tilottama</a:t>
            </a:r>
            <a:r>
              <a:rPr lang="en-US" dirty="0"/>
              <a:t> Ghosh. "Methods for global survey of natural gas flaring from visible infrared imaging radiometer suite data." Energies 9, no. 1 (2015): 14.</a:t>
            </a:r>
          </a:p>
          <a:p>
            <a:r>
              <a:rPr lang="en-US" dirty="0"/>
              <a:t>Elvidge, Christopher D., Mikhail </a:t>
            </a:r>
            <a:r>
              <a:rPr lang="en-US" dirty="0" err="1"/>
              <a:t>Zhizhin</a:t>
            </a:r>
            <a:r>
              <a:rPr lang="en-US" dirty="0"/>
              <a:t>, Kimberly Baugh, Feng Chi Hsu, and </a:t>
            </a:r>
            <a:r>
              <a:rPr lang="en-US" dirty="0" err="1"/>
              <a:t>Tilottama</a:t>
            </a:r>
            <a:r>
              <a:rPr lang="en-US" dirty="0"/>
              <a:t> Ghosh. "Extending nighttime combustion source detection limits with short wavelength VIIRS data." Remote Sensing 11, no. 4 (2019): 395.</a:t>
            </a:r>
          </a:p>
          <a:p>
            <a:r>
              <a:rPr lang="en-US" dirty="0"/>
              <a:t>Elvidge, Christopher D., Mikhail </a:t>
            </a:r>
            <a:r>
              <a:rPr lang="en-US" dirty="0" err="1"/>
              <a:t>Zhizhin</a:t>
            </a:r>
            <a:r>
              <a:rPr lang="en-US" dirty="0"/>
              <a:t>, Feng Chi Hsu, Tamara Sparks, and </a:t>
            </a:r>
            <a:r>
              <a:rPr lang="en-US" dirty="0" err="1"/>
              <a:t>Tilottama</a:t>
            </a:r>
            <a:r>
              <a:rPr lang="en-US" dirty="0"/>
              <a:t> Ghosh. "Subpixel Analysis of Primary and Secondary Infrared Emitters with Nighttime VIIRS Data." Fire 4, no. 4 (2021): 83.</a:t>
            </a:r>
          </a:p>
          <a:p>
            <a:r>
              <a:rPr lang="en-US" dirty="0" err="1"/>
              <a:t>Zhizhin</a:t>
            </a:r>
            <a:r>
              <a:rPr lang="en-US" dirty="0"/>
              <a:t>, Mikhail, Christopher Elvidge, and Alexey </a:t>
            </a:r>
            <a:r>
              <a:rPr lang="en-US" dirty="0" err="1"/>
              <a:t>Poyda</a:t>
            </a:r>
            <a:r>
              <a:rPr lang="en-US" dirty="0"/>
              <a:t>. "Night-Time Detection of Subpixel Emitters with VIIRS Mid-Wave Infrared Bands M12–M13." Remote Sensing 15, no. 5 (2023): 1189.</a:t>
            </a:r>
          </a:p>
          <a:p>
            <a:r>
              <a:rPr lang="en-US" dirty="0"/>
              <a:t>Elvidge, Christopher D., Mikhail </a:t>
            </a:r>
            <a:r>
              <a:rPr lang="en-US" dirty="0" err="1"/>
              <a:t>Zhizhin</a:t>
            </a:r>
            <a:r>
              <a:rPr lang="en-US" dirty="0"/>
              <a:t>, Tamara Sparks, Tilottama Ghosh, Stephen </a:t>
            </a:r>
            <a:r>
              <a:rPr lang="en-US" dirty="0" err="1"/>
              <a:t>Pon</a:t>
            </a:r>
            <a:r>
              <a:rPr lang="en-US" dirty="0"/>
              <a:t>, Morgan </a:t>
            </a:r>
            <a:r>
              <a:rPr lang="en-US" dirty="0" err="1"/>
              <a:t>Bazilian</a:t>
            </a:r>
            <a:r>
              <a:rPr lang="en-US" dirty="0"/>
              <a:t>, Paul C. Sutton, and Steven D. Miller. "Global Satellite Monitoring of Exothermic Industrial Activity via Infrared Emissions." Remote Sensing 15, no. 19 (2023): 4760.</a:t>
            </a:r>
          </a:p>
        </p:txBody>
      </p:sp>
    </p:spTree>
    <p:extLst>
      <p:ext uri="{BB962C8B-B14F-4D97-AF65-F5344CB8AC3E}">
        <p14:creationId xmlns:p14="http://schemas.microsoft.com/office/powerpoint/2010/main" val="1168116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39CA0-F647-A74E-D01B-A921C40D2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VIIRS Boat Detection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4A2FA-E594-80D9-73E2-E399AD84F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Elvidge, Christopher D., 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Zhizhin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Kimberly Baugh, and Feng-Chi Hsu. "Automatic boat identification system for VIIRS low light imaging data."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Remote sensing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7, no. 3 (2015): 3020-3036.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Elvidge, Christopher D.,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Tilottama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Ghosh, Kimberly Baugh, 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Zhizhin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Feng-Chi Hsu,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Nilo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Selim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Katada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Wilmon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Penalosa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and Bui Quang Hung. "Rating the effectiveness of fishery closures with visible infrared imaging radiometer suite boat detection data."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Frontiers in Marine Science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5 (2018): 132.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Hsu, Feng-Chi, Christopher D. Elvidge, Kimberly Baugh, 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Zhizhin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Tilottama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Ghosh, David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Kroodsma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Adi Susanto et al. "Cross-matching VIIRS boat detections with vessel monitoring system tracks in Indonesia."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Remote Sensing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11, no. 9 (2019): 995.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Elvidge, Christopher D., Tilottama Ghosh, Namrata Chatterjee, and 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Zhizhin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"Lights on the Water? Accumulating VIIRS boat detection grids in Southeast Asia spanning 2012–2021." Fish for the People 21, no. 1 (2023): 33-38.</a:t>
            </a:r>
          </a:p>
          <a:p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23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EB5BEDD-9E25-4997-BD05-DBA6029D0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97" y="1443"/>
            <a:ext cx="12194994" cy="684130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42EFF6-EC75-4028-B1E5-CA56D540B069}"/>
              </a:ext>
            </a:extLst>
          </p:cNvPr>
          <p:cNvSpPr txBox="1"/>
          <p:nvPr/>
        </p:nvSpPr>
        <p:spPr>
          <a:xfrm>
            <a:off x="3647305" y="3866668"/>
            <a:ext cx="4378805" cy="923330"/>
          </a:xfrm>
          <a:prstGeom prst="rect">
            <a:avLst/>
          </a:prstGeom>
          <a:solidFill>
            <a:srgbClr val="000000">
              <a:alpha val="32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 more information, visit</a:t>
            </a:r>
            <a:br>
              <a:rPr lang="en-US" dirty="0">
                <a:solidFill>
                  <a:schemeClr val="bg1"/>
                </a:solidFill>
                <a:cs typeface="Calibri"/>
              </a:rPr>
            </a:br>
            <a:r>
              <a:rPr lang="en-US" dirty="0">
                <a:solidFill>
                  <a:schemeClr val="bg1"/>
                </a:solidFill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https://payneinstitute.mines.edu/eog/</a:t>
            </a:r>
            <a:br>
              <a:rPr lang="en-US" dirty="0">
                <a:cs typeface="Calibri"/>
              </a:rPr>
            </a:br>
            <a:r>
              <a:rPr lang="en-US" dirty="0">
                <a:solidFill>
                  <a:schemeClr val="bg1"/>
                </a:solidFill>
                <a:cs typeface="Calibri"/>
              </a:rPr>
              <a:t>or email celvidge@mines.edu</a:t>
            </a:r>
          </a:p>
        </p:txBody>
      </p:sp>
    </p:spTree>
    <p:extLst>
      <p:ext uri="{BB962C8B-B14F-4D97-AF65-F5344CB8AC3E}">
        <p14:creationId xmlns:p14="http://schemas.microsoft.com/office/powerpoint/2010/main" val="115194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78877-9CBF-CEE5-F759-7035F3B2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EOG’s Multiyear Map of Lighting in Ukraine and surroundings</a:t>
            </a:r>
          </a:p>
        </p:txBody>
      </p:sp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0F1056B5-6CE3-373C-5CD6-402AE2EAEC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6"/>
            <a:ext cx="12192000" cy="52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3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2BF4B-A50A-0139-FAC8-129CF0EFB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EOG’s Three Nightly Global Products Have Recorded War Damage Events in Ukraine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C2F2F-5B51-0665-5E0E-DE49CA07C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VIIRS Nighttime Lights (VNL) temporal profiles indicate lights went out in most parts of the Ukraine on February 24, 2022. Lighting recovery has been variable.</a:t>
            </a:r>
          </a:p>
          <a:p>
            <a:r>
              <a:rPr lang="en-US" dirty="0"/>
              <a:t>VIIRS </a:t>
            </a:r>
            <a:r>
              <a:rPr lang="en-US" dirty="0" err="1"/>
              <a:t>Nightfire</a:t>
            </a:r>
            <a:r>
              <a:rPr lang="en-US" dirty="0"/>
              <a:t> (VNF) temporal profiles from flares and industrial sites show outages and reductions in infrared emissions – with some sites recovering and others not. In many sites, first evidence of decline was in December 2021, prior to the start of the 2022 invasion.</a:t>
            </a:r>
          </a:p>
          <a:p>
            <a:r>
              <a:rPr lang="en-US" dirty="0"/>
              <a:t>VNF also detected many ephemeral IR emitters associated with specific attacks and battles.</a:t>
            </a:r>
          </a:p>
          <a:p>
            <a:r>
              <a:rPr lang="en-US" dirty="0"/>
              <a:t>VIIRS Boat Detections (VBD) reveal the decline in grain shipment activity in waters offshore from Odessa.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935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7FD94-9D6D-F31B-1633-B69056E7D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8" y="0"/>
            <a:ext cx="8657070" cy="62855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686EBC-0888-3E80-2A9C-535A9CEC1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215" y="1379734"/>
            <a:ext cx="3604615" cy="3743412"/>
          </a:xfrm>
        </p:spPr>
        <p:txBody>
          <a:bodyPr>
            <a:noAutofit/>
          </a:bodyPr>
          <a:lstStyle/>
          <a:p>
            <a:r>
              <a:rPr lang="en-US" sz="3200" dirty="0"/>
              <a:t>Kharkiv’s DNB temporal profile shows lights dimmed to near the DNB’s detection limit on February 24, 2024 with minor recovery from October 2022 to April 2023, followed by a second round of dimming during the summer of 2023.</a:t>
            </a:r>
          </a:p>
        </p:txBody>
      </p:sp>
    </p:spTree>
    <p:extLst>
      <p:ext uri="{BB962C8B-B14F-4D97-AF65-F5344CB8AC3E}">
        <p14:creationId xmlns:p14="http://schemas.microsoft.com/office/powerpoint/2010/main" val="3102620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EF68A8-1732-FDA1-903C-D6C6E320A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57070" cy="62855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686EBC-0888-3E80-2A9C-535A9CEC1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215" y="1379734"/>
            <a:ext cx="3604615" cy="3743412"/>
          </a:xfrm>
        </p:spPr>
        <p:txBody>
          <a:bodyPr>
            <a:noAutofit/>
          </a:bodyPr>
          <a:lstStyle/>
          <a:p>
            <a:r>
              <a:rPr lang="en-US" sz="3200" dirty="0"/>
              <a:t>Mariupol’s DNB temporal profile shows lights dimmed on February 24, 2024and </a:t>
            </a:r>
            <a:r>
              <a:rPr lang="en-US" sz="3200" dirty="0" err="1"/>
              <a:t>hiot</a:t>
            </a:r>
            <a:r>
              <a:rPr lang="en-US" sz="3200" dirty="0"/>
              <a:t> a low point in July 2022.  Lighting shows substantial recovery in 2023.</a:t>
            </a:r>
          </a:p>
        </p:txBody>
      </p:sp>
    </p:spTree>
    <p:extLst>
      <p:ext uri="{BB962C8B-B14F-4D97-AF65-F5344CB8AC3E}">
        <p14:creationId xmlns:p14="http://schemas.microsoft.com/office/powerpoint/2010/main" val="1583112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3F3C-E328-6F4A-C577-5D778D29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82" y="402703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/>
              <a:t>Ukraine’s industrial IR emitters (of all types) declined in number of active sites and total radiant heat beginning in December 2021, prior to the start of the 2022 invasion.</a:t>
            </a:r>
          </a:p>
        </p:txBody>
      </p:sp>
      <p:pic>
        <p:nvPicPr>
          <p:cNvPr id="4" name="Picture 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70227A3-147E-358C-13BA-A994A6C4AB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2" y="2114883"/>
            <a:ext cx="12192000" cy="474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04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3F3C-E328-6F4A-C577-5D778D29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Ukraine’s steel mills declined in number of active sites and total radiant heat beginning in December 2021, prior to the start of the 2022 invasion.</a:t>
            </a:r>
          </a:p>
        </p:txBody>
      </p:sp>
      <p:pic>
        <p:nvPicPr>
          <p:cNvPr id="5" name="Picture 4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60ABFE05-7BDE-1B38-028A-7F4118D3EB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" y="1968399"/>
            <a:ext cx="12192000" cy="467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06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3F3C-E328-6F4A-C577-5D778D29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Ukraine’s upstream gas flaring declined in number of active sites and total radiant heat at the end of 2021 – prior to the 2022 invasion.</a:t>
            </a:r>
          </a:p>
        </p:txBody>
      </p:sp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BAD6BE6E-1EB4-3ABD-F471-703D58DA1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8" y="1902580"/>
            <a:ext cx="12192000" cy="467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17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A62EF52B-5446-7FFC-1AB3-95765EC5C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1" y="125260"/>
            <a:ext cx="8782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9D3E10-74D5-65A7-68A2-BDA1AA10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1606" y="1342156"/>
            <a:ext cx="3958225" cy="395635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NightlyVNF</a:t>
            </a:r>
            <a:r>
              <a:rPr lang="en-US" dirty="0"/>
              <a:t> temporal profile of a Mariupol steel mill shows activity ended on at the start of the conflict in 2022 and has not returned.</a:t>
            </a:r>
          </a:p>
        </p:txBody>
      </p:sp>
    </p:spTree>
    <p:extLst>
      <p:ext uri="{BB962C8B-B14F-4D97-AF65-F5344CB8AC3E}">
        <p14:creationId xmlns:p14="http://schemas.microsoft.com/office/powerpoint/2010/main" val="1149075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4584</TotalTime>
  <Words>1309</Words>
  <Application>Microsoft Office PowerPoint</Application>
  <PresentationFormat>Widescreen</PresentationFormat>
  <Paragraphs>57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1_Office Theme</vt:lpstr>
      <vt:lpstr>Satellite Animation of Ukraine War Events and Recovery </vt:lpstr>
      <vt:lpstr>EOG’s Multiyear Map of Lighting in Ukraine and surroundings</vt:lpstr>
      <vt:lpstr>EOG’s Three Nightly Global Products Have Recorded War Damage Events in Ukraine</vt:lpstr>
      <vt:lpstr>Kharkiv’s DNB temporal profile shows lights dimmed to near the DNB’s detection limit on February 24, 2024 with minor recovery from October 2022 to April 2023, followed by a second round of dimming during the summer of 2023.</vt:lpstr>
      <vt:lpstr>Mariupol’s DNB temporal profile shows lights dimmed on February 24, 2024and hiot a low point in July 2022.  Lighting shows substantial recovery in 2023.</vt:lpstr>
      <vt:lpstr>Ukraine’s industrial IR emitters (of all types) declined in number of active sites and total radiant heat beginning in December 2021, prior to the start of the 2022 invasion.</vt:lpstr>
      <vt:lpstr>Ukraine’s steel mills declined in number of active sites and total radiant heat beginning in December 2021, prior to the start of the 2022 invasion.</vt:lpstr>
      <vt:lpstr>Ukraine’s upstream gas flaring declined in number of active sites and total radiant heat at the end of 2021 – prior to the 2022 invasion.</vt:lpstr>
      <vt:lpstr>NightlyVNF temporal profile of a Mariupol steel mill shows activity ended on at the start of the conflict in 2022 and has not returned.</vt:lpstr>
      <vt:lpstr>VNF temporal profile of a Zaporizhzhia steel mill shows activity largely halted from the invasion start – but had recovery starting  in February 2023.   </vt:lpstr>
      <vt:lpstr>VNF temporal profile of an upstream gas flare west of Kharkiv shows no activity detected from December 2021 to present.   </vt:lpstr>
      <vt:lpstr>Carpet bombing of numerous grain storage silos near Solodka Balka, Ukraine </vt:lpstr>
      <vt:lpstr>Cumulative VIIRS boat detections (VBD) in the Black Sea – 201701 through 202212</vt:lpstr>
      <vt:lpstr>Example of Odessa VBD anchorage temporal profile shows detection ceased when the war began in February 2022.</vt:lpstr>
      <vt:lpstr>EOG’s Proposal</vt:lpstr>
      <vt:lpstr>VIIRS Nighttime Lights Publications</vt:lpstr>
      <vt:lpstr>VIIRS Nightfire Publications</vt:lpstr>
      <vt:lpstr>VIIRS Boat Detection Publications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13035</dc:creator>
  <cp:lastModifiedBy>Chris Elvidge</cp:lastModifiedBy>
  <cp:revision>56</cp:revision>
  <dcterms:created xsi:type="dcterms:W3CDTF">2022-03-02T16:58:11Z</dcterms:created>
  <dcterms:modified xsi:type="dcterms:W3CDTF">2024-01-18T04:06:27Z</dcterms:modified>
</cp:coreProperties>
</file>