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316-B747-2935-9B62-B17B78E83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9657B-A12F-C326-B5F0-37A3A1E09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4C9BB-79D0-F092-630C-021F1B89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BF769-4EB1-F2DA-64F6-EA30FA3D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C81DA-11E5-CA9C-FC59-7B62DD5A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E810-597F-5E2C-25F4-03621C4B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49D43-647E-0C3F-9A27-D17CABD57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6D1EB-368D-6127-0E1A-F101668E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89D52-5484-9CC6-10FD-B797B3A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C3642-2505-77F3-5B9A-9D2CA08C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921B1-EC06-4F0B-DC7C-5FD17C92A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44F00-DB67-546C-A8D4-481368FE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0CCE3-FEA4-5C01-C21A-542D3EDA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B77D5-32D3-8CD6-3514-3A5B9203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0808F-5BFE-5BE1-2C32-4A57F06C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0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EE7E-25F7-91C2-EE42-5B8572A7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B1FA0-BF8E-D463-4C7F-E6AC262C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A9E3-2001-E2AD-4576-E123E1B5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44FDC-E7B8-4307-C2AF-8D51D7A0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4733E-7E78-4723-3E85-FECE926F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36E3-D470-DB99-C7B5-D4CFC4A6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FD25-4AB1-F91E-6D52-74FFA2BD8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6F63A-6855-C159-28C9-8CC50BCF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B5F3B-CF00-CE41-13D3-35F26BA7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743D2-1A85-8766-C444-C0762182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1A1E-2DF9-7C7F-7F68-55CD7B01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5997-6027-E996-33A7-BD98AC173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DDDAA-7CD9-C743-70D9-4D0D23616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0C8D6-0E88-B73C-06D8-04E344D8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7059A-58F5-34D9-0C70-9FEACA2F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65F72-FB81-8C3F-0F7C-4579F56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B5FB-2901-8C71-BFDE-C34B1C33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64E2E-84F4-1250-217E-704280DB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27C80-8A23-A5E8-C89C-FAECE6A68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C244F-3C02-1F3B-C4FD-97DA0121A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ED458-C863-6D6D-37B6-10EEC12E6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045F1-CB48-CA70-94B2-7F8ED03B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EBACF-33F5-9324-16A4-40CBE900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DADA3-DEEF-1133-0BC3-1EF4A893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0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F117-BB63-3CE1-45B8-99B6196E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3DADF-A128-57B2-800F-7397559B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B66A9-A14D-96ED-DC3D-99506B2F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FD60D-004C-C0C5-4FA9-8B29A054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C188A-3CB1-4B06-F03B-80DA4EC6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11A69-6BF5-4F99-BA70-D3B519A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466E6-4B60-A290-3E44-80B505ED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CDA9-CD30-4C6F-BE64-B10A3496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BC88-DE54-D0D2-5A17-1B64E3C8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81DD3-E379-2FD6-4839-39DE27F4B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2ED33-7280-8AC7-4BC3-BF52F2ED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F7C62-9B55-3717-B6D1-D142765D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71873-BF10-F7C1-A446-B6BA4476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0638-624D-2C15-3A5D-9E45D074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8151B-6436-DC8A-1D5D-83F24108E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B7371-05A5-85F7-3AD3-DC811BF37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93FB1-13F7-C716-8637-DFA6BD7A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3F591-F8B3-0CA7-A699-B63DC1B1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3A8F9-88C3-584E-D447-8DAEAAA1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0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35CCE-CABB-7240-B381-50A5DD99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DC518-3BDF-B1FD-B55A-087450F1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4227-5CFC-407B-EC91-265E57FF6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6206E-8B3F-4790-975D-C2FA6E9DCE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1CFC5-4504-F146-4A94-5AA95AF11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540E-429E-FC96-BB45-61B3B9BEF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107D-09BF-4934-921B-8BFC3A9F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elvidge@mine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5954-4E5B-15F5-5DE5-B923482A6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Flicker and the Spectral Signatures of 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49B6B-10DD-D43B-1EED-33413F20FD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Chris Elvidge (</a:t>
            </a:r>
            <a:r>
              <a:rPr lang="en-US">
                <a:hlinkClick r:id="rId2"/>
              </a:rPr>
              <a:t>celvidge@mines.edu</a:t>
            </a:r>
            <a:r>
              <a:rPr lang="en-US"/>
              <a:t>)</a:t>
            </a:r>
          </a:p>
          <a:p>
            <a:r>
              <a:rPr lang="en-US" dirty="0"/>
              <a:t>AIT Nighttime Remote Sensing</a:t>
            </a:r>
          </a:p>
          <a:p>
            <a:r>
              <a:rPr lang="en-US" dirty="0"/>
              <a:t>Lecture 3-a</a:t>
            </a:r>
          </a:p>
          <a:p>
            <a:r>
              <a:rPr lang="en-US" dirty="0"/>
              <a:t>January 11, 2024</a:t>
            </a:r>
          </a:p>
        </p:txBody>
      </p:sp>
    </p:spTree>
    <p:extLst>
      <p:ext uri="{BB962C8B-B14F-4D97-AF65-F5344CB8AC3E}">
        <p14:creationId xmlns:p14="http://schemas.microsoft.com/office/powerpoint/2010/main" val="16334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DC63-A029-7675-472C-F323D3E9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Fluorescent</a:t>
            </a:r>
            <a:br>
              <a:rPr lang="en-US" dirty="0"/>
            </a:br>
            <a:r>
              <a:rPr lang="en-US" dirty="0"/>
              <a:t>Some have flicker – others not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B422A-FEFD-1D66-41CE-6A419644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879" y="365125"/>
            <a:ext cx="1403985" cy="2390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A3944-8882-6C1E-4E2D-117DFEB8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4" y="1880171"/>
            <a:ext cx="6456058" cy="2904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4C134-D1D1-CD89-4E3B-A3D160AFD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740" y="4102736"/>
            <a:ext cx="5077318" cy="23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2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48BE-F683-EF22-441D-6DF57678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Spurious Sony Camera Temporal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BB5AE-C515-367E-DEBA-0A736AC4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36" y="1772881"/>
            <a:ext cx="9124367" cy="41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3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C3BA-9B3D-9FD0-8EAC-1F197023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48"/>
            <a:ext cx="10515600" cy="1325563"/>
          </a:xfrm>
        </p:spPr>
        <p:txBody>
          <a:bodyPr/>
          <a:lstStyle/>
          <a:p>
            <a:r>
              <a:rPr lang="en-US" dirty="0"/>
              <a:t>Flicker Indices</a:t>
            </a:r>
          </a:p>
        </p:txBody>
      </p:sp>
      <p:pic>
        <p:nvPicPr>
          <p:cNvPr id="4" name="Picture 3" descr="A diagram of a function&#10;&#10;Description automatically generated">
            <a:extLst>
              <a:ext uri="{FF2B5EF4-FFF2-40B4-BE49-F238E27FC236}">
                <a16:creationId xmlns:a16="http://schemas.microsoft.com/office/drawing/2014/main" id="{17C300E3-99D6-3784-8470-C4896BF3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7" y="930610"/>
            <a:ext cx="5029565" cy="4442781"/>
          </a:xfrm>
          <a:prstGeom prst="rect">
            <a:avLst/>
          </a:prstGeom>
        </p:spPr>
      </p:pic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3D6F0DF9-2D85-FFB5-C1AB-E6C7BE15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31" y="998781"/>
            <a:ext cx="4676676" cy="4306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2E9885-A9DD-F642-556C-7D83D07ECFB3}"/>
              </a:ext>
            </a:extLst>
          </p:cNvPr>
          <p:cNvSpPr txBox="1"/>
          <p:nvPr/>
        </p:nvSpPr>
        <p:spPr>
          <a:xfrm>
            <a:off x="838200" y="5566831"/>
            <a:ext cx="11090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Illuminating Engineering Society. “Percent Flicker” https://www.ies.org/definitions/percent-flicker/. Accessed January 1, 2024.</a:t>
            </a:r>
          </a:p>
          <a:p>
            <a:r>
              <a:rPr lang="en-US" sz="1600" dirty="0"/>
              <a:t>Illuminating Engineering Society. “Flicker Index” https://www.ies.org/definitions/flicker-index/. Accessed January 1, 2024.</a:t>
            </a:r>
          </a:p>
        </p:txBody>
      </p:sp>
    </p:spTree>
    <p:extLst>
      <p:ext uri="{BB962C8B-B14F-4D97-AF65-F5344CB8AC3E}">
        <p14:creationId xmlns:p14="http://schemas.microsoft.com/office/powerpoint/2010/main" val="9334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226D5-E9E6-DE01-50B6-A2E99FEA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829" y="874650"/>
            <a:ext cx="8137132" cy="5905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A9DD40-1D11-AA8F-155E-3E524DB3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Flicker versus Flicker Index</a:t>
            </a:r>
          </a:p>
        </p:txBody>
      </p:sp>
    </p:spTree>
    <p:extLst>
      <p:ext uri="{BB962C8B-B14F-4D97-AF65-F5344CB8AC3E}">
        <p14:creationId xmlns:p14="http://schemas.microsoft.com/office/powerpoint/2010/main" val="74925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5220-9919-ED58-6585-D1FAFC2C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Fusion Frequency of Organisms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B9CC4-7E80-EFAF-2DFE-0F1CE7D7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27" y="1356780"/>
            <a:ext cx="7975685" cy="44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6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9C41-FFC7-0ADA-89A1-0867791D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Non-Flickering LED Streetlights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34875-AFEB-F402-5C0D-DE66F93B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69" y="1690688"/>
            <a:ext cx="3097036" cy="1889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8C9827-46FA-7F4A-4987-F1D2703D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414" y="1265533"/>
            <a:ext cx="6101113" cy="2620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470D2-0467-6A53-421E-7C03CA80A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6" y="4121757"/>
            <a:ext cx="448094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AD270C-1F42-3C1E-5A95-4F7A0E40D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034" y="4076032"/>
            <a:ext cx="4499238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B5CB-FD75-A290-F437-A3AFDB6C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Flickering 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A1781-6967-6F6B-3B76-B49B1619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1537970"/>
            <a:ext cx="4818380" cy="1115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0F338-7062-678D-229A-6F1507F1E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133" y="161261"/>
            <a:ext cx="4505334" cy="3267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30F965-807F-4B7C-AAE4-CC207BBAE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958506"/>
            <a:ext cx="5485937" cy="2492929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FF24F58-B503-33E4-448E-D5E815C83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96" y="3429000"/>
            <a:ext cx="5744349" cy="26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B158-9E51-9CBE-8DB8-E8432DF7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06" y="4418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Halides</a:t>
            </a:r>
            <a:br>
              <a:rPr lang="en-US" dirty="0"/>
            </a:br>
            <a:r>
              <a:rPr lang="en-US" dirty="0"/>
              <a:t>Often flicker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75D96-88B2-84D9-F782-FABC253E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3" y="3231732"/>
            <a:ext cx="6120163" cy="2747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7C8A9-6972-6EE7-9364-E7DF63CED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865" y="228322"/>
            <a:ext cx="3603048" cy="6401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8C928-6824-35BA-63E6-426DA8A4B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043" y="228322"/>
            <a:ext cx="4505334" cy="3267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F83E03-EDDD-D3C2-B72F-B61A9736F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044" y="4120696"/>
            <a:ext cx="4908403" cy="21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C42B1-8AE2-4D38-7A5A-AA300CACD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05" y="4428783"/>
            <a:ext cx="5357200" cy="2417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5471B-52CA-E195-F6EB-52FD49D0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1"/>
            <a:ext cx="10515600" cy="1325563"/>
          </a:xfrm>
        </p:spPr>
        <p:txBody>
          <a:bodyPr/>
          <a:lstStyle/>
          <a:p>
            <a:r>
              <a:rPr lang="en-US" dirty="0"/>
              <a:t>High-Pressure Sodium</a:t>
            </a:r>
            <a:br>
              <a:rPr lang="en-US" dirty="0"/>
            </a:br>
            <a:r>
              <a:rPr lang="en-US" dirty="0"/>
              <a:t>All measured to date have flicker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FC069-D42A-8368-53DA-D372CE06F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139" y="228322"/>
            <a:ext cx="3603048" cy="6401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A99D6D-C166-F573-D388-183B1BF66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12" y="1187956"/>
            <a:ext cx="4505334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49E6B-BE94-153F-E4A7-C21D2BCF1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319" y="1118418"/>
            <a:ext cx="6542260" cy="2761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D4C15-867A-5FDD-7754-FB27D00E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Low-Pressure Sodium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39972-7E41-8125-6683-2B86EC6F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017782" cy="1694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D6B42-CBDA-88F8-21DD-9E239F3BC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816" y="3968714"/>
            <a:ext cx="5432112" cy="25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477A-9AE5-8234-21EF-2F85165D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Incandescent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08210-72F1-539F-FEF7-1C68D7DA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1007"/>
            <a:ext cx="3603048" cy="3535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83D1A-E48C-EAD2-7918-0A64F840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660" y="365125"/>
            <a:ext cx="6585227" cy="2922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49247-FAFC-63F8-CB46-8C8DC2CC6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925" y="3429000"/>
            <a:ext cx="6076695" cy="29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7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E38AE-B4FF-8DE3-7ED7-4A2ADA46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1" y="328773"/>
            <a:ext cx="6645941" cy="4819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76CA9-F166-8A46-1DD9-0E195381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8" y="118545"/>
            <a:ext cx="4124219" cy="2193140"/>
          </a:xfrm>
        </p:spPr>
        <p:txBody>
          <a:bodyPr/>
          <a:lstStyle/>
          <a:p>
            <a:r>
              <a:rPr lang="en-US" dirty="0"/>
              <a:t>Fluorescent</a:t>
            </a:r>
            <a:br>
              <a:rPr lang="en-US" dirty="0"/>
            </a:br>
            <a:r>
              <a:rPr lang="en-US" dirty="0"/>
              <a:t>Some flicker – others not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4EA24-7AD3-E45A-1025-800DC17C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99" y="118545"/>
            <a:ext cx="4743099" cy="1572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A92AE-BCFB-03E8-0B57-7D128D4D8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612" y="4298999"/>
            <a:ext cx="4487045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6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134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Flicker and the Spectral Signatures of Lights</vt:lpstr>
      <vt:lpstr>Critical Fusion Frequency of Organisms</vt:lpstr>
      <vt:lpstr>Non-Flickering LED Streetlights</vt:lpstr>
      <vt:lpstr>Flickering LED</vt:lpstr>
      <vt:lpstr>Metal Halides Often flicker </vt:lpstr>
      <vt:lpstr>High-Pressure Sodium All measured to date have flicker</vt:lpstr>
      <vt:lpstr>Low-Pressure Sodium</vt:lpstr>
      <vt:lpstr>Incandescent</vt:lpstr>
      <vt:lpstr>Fluorescent Some flicker – others not</vt:lpstr>
      <vt:lpstr>Compact Fluorescent Some have flicker – others not</vt:lpstr>
      <vt:lpstr>Spurious Sony Camera Temporal Profiles</vt:lpstr>
      <vt:lpstr>Flicker Indices</vt:lpstr>
      <vt:lpstr>Percent Flicker versus Flicker Index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Flicker and the Spectral Signatures of Lights</dc:title>
  <dc:creator>Chris Elvidge</dc:creator>
  <cp:lastModifiedBy>Chris Elvidge</cp:lastModifiedBy>
  <cp:revision>5</cp:revision>
  <dcterms:created xsi:type="dcterms:W3CDTF">2024-01-11T00:53:48Z</dcterms:created>
  <dcterms:modified xsi:type="dcterms:W3CDTF">2024-01-11T05:20:50Z</dcterms:modified>
</cp:coreProperties>
</file>