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5" autoAdjust="0"/>
    <p:restoredTop sz="94660"/>
  </p:normalViewPr>
  <p:slideViewPr>
    <p:cSldViewPr snapToGrid="0">
      <p:cViewPr varScale="1">
        <p:scale>
          <a:sx n="62" d="100"/>
          <a:sy n="62" d="100"/>
        </p:scale>
        <p:origin x="30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1D31B-CE00-3F07-78A3-DDF2F12158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62945A5-31FB-CD6E-EDA9-D2AEDCF231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E8E5B39-24EA-DCA8-58FB-5437AF663C9C}"/>
              </a:ext>
            </a:extLst>
          </p:cNvPr>
          <p:cNvSpPr>
            <a:spLocks noGrp="1"/>
          </p:cNvSpPr>
          <p:nvPr>
            <p:ph type="dt" sz="half" idx="10"/>
          </p:nvPr>
        </p:nvSpPr>
        <p:spPr/>
        <p:txBody>
          <a:bodyPr/>
          <a:lstStyle/>
          <a:p>
            <a:fld id="{B5DC9D5F-2F0D-4820-B57D-E8C625577B9C}" type="datetimeFigureOut">
              <a:rPr lang="en-US" smtClean="0"/>
              <a:t>1/14/2024</a:t>
            </a:fld>
            <a:endParaRPr lang="en-US"/>
          </a:p>
        </p:txBody>
      </p:sp>
      <p:sp>
        <p:nvSpPr>
          <p:cNvPr id="5" name="Footer Placeholder 4">
            <a:extLst>
              <a:ext uri="{FF2B5EF4-FFF2-40B4-BE49-F238E27FC236}">
                <a16:creationId xmlns:a16="http://schemas.microsoft.com/office/drawing/2014/main" id="{28E2CF78-9540-1920-3B32-73C773C114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15EFE9-497F-CD3B-5AD5-8A39992FC6F0}"/>
              </a:ext>
            </a:extLst>
          </p:cNvPr>
          <p:cNvSpPr>
            <a:spLocks noGrp="1"/>
          </p:cNvSpPr>
          <p:nvPr>
            <p:ph type="sldNum" sz="quarter" idx="12"/>
          </p:nvPr>
        </p:nvSpPr>
        <p:spPr/>
        <p:txBody>
          <a:bodyPr/>
          <a:lstStyle/>
          <a:p>
            <a:fld id="{4C2D90D0-EFB8-4FE0-9A31-688B251815EE}" type="slidenum">
              <a:rPr lang="en-US" smtClean="0"/>
              <a:t>‹#›</a:t>
            </a:fld>
            <a:endParaRPr lang="en-US"/>
          </a:p>
        </p:txBody>
      </p:sp>
    </p:spTree>
    <p:extLst>
      <p:ext uri="{BB962C8B-B14F-4D97-AF65-F5344CB8AC3E}">
        <p14:creationId xmlns:p14="http://schemas.microsoft.com/office/powerpoint/2010/main" val="1668511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CF075-1140-E313-0622-E2079321E57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8623850-28A6-E926-FB9B-6E13E94104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EC0226-812F-C38C-27B8-ECF9E12BFB20}"/>
              </a:ext>
            </a:extLst>
          </p:cNvPr>
          <p:cNvSpPr>
            <a:spLocks noGrp="1"/>
          </p:cNvSpPr>
          <p:nvPr>
            <p:ph type="dt" sz="half" idx="10"/>
          </p:nvPr>
        </p:nvSpPr>
        <p:spPr/>
        <p:txBody>
          <a:bodyPr/>
          <a:lstStyle/>
          <a:p>
            <a:fld id="{B5DC9D5F-2F0D-4820-B57D-E8C625577B9C}" type="datetimeFigureOut">
              <a:rPr lang="en-US" smtClean="0"/>
              <a:t>1/14/2024</a:t>
            </a:fld>
            <a:endParaRPr lang="en-US"/>
          </a:p>
        </p:txBody>
      </p:sp>
      <p:sp>
        <p:nvSpPr>
          <p:cNvPr id="5" name="Footer Placeholder 4">
            <a:extLst>
              <a:ext uri="{FF2B5EF4-FFF2-40B4-BE49-F238E27FC236}">
                <a16:creationId xmlns:a16="http://schemas.microsoft.com/office/drawing/2014/main" id="{25EDA92D-C264-497E-1DCB-5D22548A4D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1449E7-A3C4-2A60-3AC0-47E857A84DAB}"/>
              </a:ext>
            </a:extLst>
          </p:cNvPr>
          <p:cNvSpPr>
            <a:spLocks noGrp="1"/>
          </p:cNvSpPr>
          <p:nvPr>
            <p:ph type="sldNum" sz="quarter" idx="12"/>
          </p:nvPr>
        </p:nvSpPr>
        <p:spPr/>
        <p:txBody>
          <a:bodyPr/>
          <a:lstStyle/>
          <a:p>
            <a:fld id="{4C2D90D0-EFB8-4FE0-9A31-688B251815EE}" type="slidenum">
              <a:rPr lang="en-US" smtClean="0"/>
              <a:t>‹#›</a:t>
            </a:fld>
            <a:endParaRPr lang="en-US"/>
          </a:p>
        </p:txBody>
      </p:sp>
    </p:spTree>
    <p:extLst>
      <p:ext uri="{BB962C8B-B14F-4D97-AF65-F5344CB8AC3E}">
        <p14:creationId xmlns:p14="http://schemas.microsoft.com/office/powerpoint/2010/main" val="3510082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90B4BB-9B66-F20E-F8AA-0594E157C0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560F2AF-C00B-BC92-4555-F6442819DA9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F3501A-2C9F-B1D5-EA3E-9A71026AFAE5}"/>
              </a:ext>
            </a:extLst>
          </p:cNvPr>
          <p:cNvSpPr>
            <a:spLocks noGrp="1"/>
          </p:cNvSpPr>
          <p:nvPr>
            <p:ph type="dt" sz="half" idx="10"/>
          </p:nvPr>
        </p:nvSpPr>
        <p:spPr/>
        <p:txBody>
          <a:bodyPr/>
          <a:lstStyle/>
          <a:p>
            <a:fld id="{B5DC9D5F-2F0D-4820-B57D-E8C625577B9C}" type="datetimeFigureOut">
              <a:rPr lang="en-US" smtClean="0"/>
              <a:t>1/14/2024</a:t>
            </a:fld>
            <a:endParaRPr lang="en-US"/>
          </a:p>
        </p:txBody>
      </p:sp>
      <p:sp>
        <p:nvSpPr>
          <p:cNvPr id="5" name="Footer Placeholder 4">
            <a:extLst>
              <a:ext uri="{FF2B5EF4-FFF2-40B4-BE49-F238E27FC236}">
                <a16:creationId xmlns:a16="http://schemas.microsoft.com/office/drawing/2014/main" id="{D8073D43-B03E-DE0C-CBDB-B42985FC28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F14673-C70D-7196-7338-99A742CC398E}"/>
              </a:ext>
            </a:extLst>
          </p:cNvPr>
          <p:cNvSpPr>
            <a:spLocks noGrp="1"/>
          </p:cNvSpPr>
          <p:nvPr>
            <p:ph type="sldNum" sz="quarter" idx="12"/>
          </p:nvPr>
        </p:nvSpPr>
        <p:spPr/>
        <p:txBody>
          <a:bodyPr/>
          <a:lstStyle/>
          <a:p>
            <a:fld id="{4C2D90D0-EFB8-4FE0-9A31-688B251815EE}" type="slidenum">
              <a:rPr lang="en-US" smtClean="0"/>
              <a:t>‹#›</a:t>
            </a:fld>
            <a:endParaRPr lang="en-US"/>
          </a:p>
        </p:txBody>
      </p:sp>
    </p:spTree>
    <p:extLst>
      <p:ext uri="{BB962C8B-B14F-4D97-AF65-F5344CB8AC3E}">
        <p14:creationId xmlns:p14="http://schemas.microsoft.com/office/powerpoint/2010/main" val="2603398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54AEE-FF37-08FC-13C2-43A50A2085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AB0DFB-FCF0-872B-49BC-311D6FEB9E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0EC218-BF6F-E4D7-7EBD-52EC37C5E1F8}"/>
              </a:ext>
            </a:extLst>
          </p:cNvPr>
          <p:cNvSpPr>
            <a:spLocks noGrp="1"/>
          </p:cNvSpPr>
          <p:nvPr>
            <p:ph type="dt" sz="half" idx="10"/>
          </p:nvPr>
        </p:nvSpPr>
        <p:spPr/>
        <p:txBody>
          <a:bodyPr/>
          <a:lstStyle/>
          <a:p>
            <a:fld id="{B5DC9D5F-2F0D-4820-B57D-E8C625577B9C}" type="datetimeFigureOut">
              <a:rPr lang="en-US" smtClean="0"/>
              <a:t>1/14/2024</a:t>
            </a:fld>
            <a:endParaRPr lang="en-US"/>
          </a:p>
        </p:txBody>
      </p:sp>
      <p:sp>
        <p:nvSpPr>
          <p:cNvPr id="5" name="Footer Placeholder 4">
            <a:extLst>
              <a:ext uri="{FF2B5EF4-FFF2-40B4-BE49-F238E27FC236}">
                <a16:creationId xmlns:a16="http://schemas.microsoft.com/office/drawing/2014/main" id="{212A2809-12C5-F7FB-765F-800A9A1601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246C19-FA4D-D598-9E0D-4B4E12DA0BFB}"/>
              </a:ext>
            </a:extLst>
          </p:cNvPr>
          <p:cNvSpPr>
            <a:spLocks noGrp="1"/>
          </p:cNvSpPr>
          <p:nvPr>
            <p:ph type="sldNum" sz="quarter" idx="12"/>
          </p:nvPr>
        </p:nvSpPr>
        <p:spPr/>
        <p:txBody>
          <a:bodyPr/>
          <a:lstStyle/>
          <a:p>
            <a:fld id="{4C2D90D0-EFB8-4FE0-9A31-688B251815EE}" type="slidenum">
              <a:rPr lang="en-US" smtClean="0"/>
              <a:t>‹#›</a:t>
            </a:fld>
            <a:endParaRPr lang="en-US"/>
          </a:p>
        </p:txBody>
      </p:sp>
    </p:spTree>
    <p:extLst>
      <p:ext uri="{BB962C8B-B14F-4D97-AF65-F5344CB8AC3E}">
        <p14:creationId xmlns:p14="http://schemas.microsoft.com/office/powerpoint/2010/main" val="3042914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4CAD3-D343-05D9-0688-CE15839068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DF0CAD1-B9A7-2BA1-46D5-5C4CC30364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C434702-BF57-EE32-8BA9-7482D6F304FF}"/>
              </a:ext>
            </a:extLst>
          </p:cNvPr>
          <p:cNvSpPr>
            <a:spLocks noGrp="1"/>
          </p:cNvSpPr>
          <p:nvPr>
            <p:ph type="dt" sz="half" idx="10"/>
          </p:nvPr>
        </p:nvSpPr>
        <p:spPr/>
        <p:txBody>
          <a:bodyPr/>
          <a:lstStyle/>
          <a:p>
            <a:fld id="{B5DC9D5F-2F0D-4820-B57D-E8C625577B9C}" type="datetimeFigureOut">
              <a:rPr lang="en-US" smtClean="0"/>
              <a:t>1/14/2024</a:t>
            </a:fld>
            <a:endParaRPr lang="en-US"/>
          </a:p>
        </p:txBody>
      </p:sp>
      <p:sp>
        <p:nvSpPr>
          <p:cNvPr id="5" name="Footer Placeholder 4">
            <a:extLst>
              <a:ext uri="{FF2B5EF4-FFF2-40B4-BE49-F238E27FC236}">
                <a16:creationId xmlns:a16="http://schemas.microsoft.com/office/drawing/2014/main" id="{B76F2566-BFDA-1192-ACF6-27E721CB02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227656-7ADF-D441-1DE4-0D76C48ABCC8}"/>
              </a:ext>
            </a:extLst>
          </p:cNvPr>
          <p:cNvSpPr>
            <a:spLocks noGrp="1"/>
          </p:cNvSpPr>
          <p:nvPr>
            <p:ph type="sldNum" sz="quarter" idx="12"/>
          </p:nvPr>
        </p:nvSpPr>
        <p:spPr/>
        <p:txBody>
          <a:bodyPr/>
          <a:lstStyle/>
          <a:p>
            <a:fld id="{4C2D90D0-EFB8-4FE0-9A31-688B251815EE}" type="slidenum">
              <a:rPr lang="en-US" smtClean="0"/>
              <a:t>‹#›</a:t>
            </a:fld>
            <a:endParaRPr lang="en-US"/>
          </a:p>
        </p:txBody>
      </p:sp>
    </p:spTree>
    <p:extLst>
      <p:ext uri="{BB962C8B-B14F-4D97-AF65-F5344CB8AC3E}">
        <p14:creationId xmlns:p14="http://schemas.microsoft.com/office/powerpoint/2010/main" val="1518519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E2651-5D4B-CBCB-00A5-9F98DA3370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CF8AEC-F341-6209-F219-FE2B60405FA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A4BEBB-E953-D55B-0AE5-7D819187ED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3958AD0-B1FC-B18A-C7F2-E4A92F4C641E}"/>
              </a:ext>
            </a:extLst>
          </p:cNvPr>
          <p:cNvSpPr>
            <a:spLocks noGrp="1"/>
          </p:cNvSpPr>
          <p:nvPr>
            <p:ph type="dt" sz="half" idx="10"/>
          </p:nvPr>
        </p:nvSpPr>
        <p:spPr/>
        <p:txBody>
          <a:bodyPr/>
          <a:lstStyle/>
          <a:p>
            <a:fld id="{B5DC9D5F-2F0D-4820-B57D-E8C625577B9C}" type="datetimeFigureOut">
              <a:rPr lang="en-US" smtClean="0"/>
              <a:t>1/14/2024</a:t>
            </a:fld>
            <a:endParaRPr lang="en-US"/>
          </a:p>
        </p:txBody>
      </p:sp>
      <p:sp>
        <p:nvSpPr>
          <p:cNvPr id="6" name="Footer Placeholder 5">
            <a:extLst>
              <a:ext uri="{FF2B5EF4-FFF2-40B4-BE49-F238E27FC236}">
                <a16:creationId xmlns:a16="http://schemas.microsoft.com/office/drawing/2014/main" id="{172C0704-738B-D10F-6CA6-D27885703B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8FE910-7DD0-FEF8-DA16-93C5CFE146A6}"/>
              </a:ext>
            </a:extLst>
          </p:cNvPr>
          <p:cNvSpPr>
            <a:spLocks noGrp="1"/>
          </p:cNvSpPr>
          <p:nvPr>
            <p:ph type="sldNum" sz="quarter" idx="12"/>
          </p:nvPr>
        </p:nvSpPr>
        <p:spPr/>
        <p:txBody>
          <a:bodyPr/>
          <a:lstStyle/>
          <a:p>
            <a:fld id="{4C2D90D0-EFB8-4FE0-9A31-688B251815EE}" type="slidenum">
              <a:rPr lang="en-US" smtClean="0"/>
              <a:t>‹#›</a:t>
            </a:fld>
            <a:endParaRPr lang="en-US"/>
          </a:p>
        </p:txBody>
      </p:sp>
    </p:spTree>
    <p:extLst>
      <p:ext uri="{BB962C8B-B14F-4D97-AF65-F5344CB8AC3E}">
        <p14:creationId xmlns:p14="http://schemas.microsoft.com/office/powerpoint/2010/main" val="1389780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ED280-1D31-E35E-D4A4-171B08E2179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8D4C78-EB90-FDD7-A36C-795FDE8144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964373-33D2-F4DD-325C-74E9A3200C4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A35572-548A-7FF4-9EAB-D05C49A041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A97412C-35F3-EAA9-85EA-7672F594709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579C3AB-5C6D-9738-AA96-388B97CB415F}"/>
              </a:ext>
            </a:extLst>
          </p:cNvPr>
          <p:cNvSpPr>
            <a:spLocks noGrp="1"/>
          </p:cNvSpPr>
          <p:nvPr>
            <p:ph type="dt" sz="half" idx="10"/>
          </p:nvPr>
        </p:nvSpPr>
        <p:spPr/>
        <p:txBody>
          <a:bodyPr/>
          <a:lstStyle/>
          <a:p>
            <a:fld id="{B5DC9D5F-2F0D-4820-B57D-E8C625577B9C}" type="datetimeFigureOut">
              <a:rPr lang="en-US" smtClean="0"/>
              <a:t>1/14/2024</a:t>
            </a:fld>
            <a:endParaRPr lang="en-US"/>
          </a:p>
        </p:txBody>
      </p:sp>
      <p:sp>
        <p:nvSpPr>
          <p:cNvPr id="8" name="Footer Placeholder 7">
            <a:extLst>
              <a:ext uri="{FF2B5EF4-FFF2-40B4-BE49-F238E27FC236}">
                <a16:creationId xmlns:a16="http://schemas.microsoft.com/office/drawing/2014/main" id="{75CF9486-D16D-6C98-7BCA-9CC9159F40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C813FD3-64DB-02E2-49DE-0A0156D1DD62}"/>
              </a:ext>
            </a:extLst>
          </p:cNvPr>
          <p:cNvSpPr>
            <a:spLocks noGrp="1"/>
          </p:cNvSpPr>
          <p:nvPr>
            <p:ph type="sldNum" sz="quarter" idx="12"/>
          </p:nvPr>
        </p:nvSpPr>
        <p:spPr/>
        <p:txBody>
          <a:bodyPr/>
          <a:lstStyle/>
          <a:p>
            <a:fld id="{4C2D90D0-EFB8-4FE0-9A31-688B251815EE}" type="slidenum">
              <a:rPr lang="en-US" smtClean="0"/>
              <a:t>‹#›</a:t>
            </a:fld>
            <a:endParaRPr lang="en-US"/>
          </a:p>
        </p:txBody>
      </p:sp>
    </p:spTree>
    <p:extLst>
      <p:ext uri="{BB962C8B-B14F-4D97-AF65-F5344CB8AC3E}">
        <p14:creationId xmlns:p14="http://schemas.microsoft.com/office/powerpoint/2010/main" val="3821558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AACF0-A4A0-8A3F-5618-C8E744811B0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06B4647-D0A5-EEDA-9AAA-A7BC1BF92DE2}"/>
              </a:ext>
            </a:extLst>
          </p:cNvPr>
          <p:cNvSpPr>
            <a:spLocks noGrp="1"/>
          </p:cNvSpPr>
          <p:nvPr>
            <p:ph type="dt" sz="half" idx="10"/>
          </p:nvPr>
        </p:nvSpPr>
        <p:spPr/>
        <p:txBody>
          <a:bodyPr/>
          <a:lstStyle/>
          <a:p>
            <a:fld id="{B5DC9D5F-2F0D-4820-B57D-E8C625577B9C}" type="datetimeFigureOut">
              <a:rPr lang="en-US" smtClean="0"/>
              <a:t>1/14/2024</a:t>
            </a:fld>
            <a:endParaRPr lang="en-US"/>
          </a:p>
        </p:txBody>
      </p:sp>
      <p:sp>
        <p:nvSpPr>
          <p:cNvPr id="4" name="Footer Placeholder 3">
            <a:extLst>
              <a:ext uri="{FF2B5EF4-FFF2-40B4-BE49-F238E27FC236}">
                <a16:creationId xmlns:a16="http://schemas.microsoft.com/office/drawing/2014/main" id="{8A081577-F599-C17F-3AB7-060135AA55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7466AE-F0BF-80E2-19C0-DB29FCE35A1B}"/>
              </a:ext>
            </a:extLst>
          </p:cNvPr>
          <p:cNvSpPr>
            <a:spLocks noGrp="1"/>
          </p:cNvSpPr>
          <p:nvPr>
            <p:ph type="sldNum" sz="quarter" idx="12"/>
          </p:nvPr>
        </p:nvSpPr>
        <p:spPr/>
        <p:txBody>
          <a:bodyPr/>
          <a:lstStyle/>
          <a:p>
            <a:fld id="{4C2D90D0-EFB8-4FE0-9A31-688B251815EE}" type="slidenum">
              <a:rPr lang="en-US" smtClean="0"/>
              <a:t>‹#›</a:t>
            </a:fld>
            <a:endParaRPr lang="en-US"/>
          </a:p>
        </p:txBody>
      </p:sp>
    </p:spTree>
    <p:extLst>
      <p:ext uri="{BB962C8B-B14F-4D97-AF65-F5344CB8AC3E}">
        <p14:creationId xmlns:p14="http://schemas.microsoft.com/office/powerpoint/2010/main" val="2353053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29DE07-C1DE-295C-1347-6815D229A81D}"/>
              </a:ext>
            </a:extLst>
          </p:cNvPr>
          <p:cNvSpPr>
            <a:spLocks noGrp="1"/>
          </p:cNvSpPr>
          <p:nvPr>
            <p:ph type="dt" sz="half" idx="10"/>
          </p:nvPr>
        </p:nvSpPr>
        <p:spPr/>
        <p:txBody>
          <a:bodyPr/>
          <a:lstStyle/>
          <a:p>
            <a:fld id="{B5DC9D5F-2F0D-4820-B57D-E8C625577B9C}" type="datetimeFigureOut">
              <a:rPr lang="en-US" smtClean="0"/>
              <a:t>1/14/2024</a:t>
            </a:fld>
            <a:endParaRPr lang="en-US"/>
          </a:p>
        </p:txBody>
      </p:sp>
      <p:sp>
        <p:nvSpPr>
          <p:cNvPr id="3" name="Footer Placeholder 2">
            <a:extLst>
              <a:ext uri="{FF2B5EF4-FFF2-40B4-BE49-F238E27FC236}">
                <a16:creationId xmlns:a16="http://schemas.microsoft.com/office/drawing/2014/main" id="{99D5C39C-054A-CA12-36CA-73EB27F194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7FAA0C-E9C3-3425-958E-65BF6B745357}"/>
              </a:ext>
            </a:extLst>
          </p:cNvPr>
          <p:cNvSpPr>
            <a:spLocks noGrp="1"/>
          </p:cNvSpPr>
          <p:nvPr>
            <p:ph type="sldNum" sz="quarter" idx="12"/>
          </p:nvPr>
        </p:nvSpPr>
        <p:spPr/>
        <p:txBody>
          <a:bodyPr/>
          <a:lstStyle/>
          <a:p>
            <a:fld id="{4C2D90D0-EFB8-4FE0-9A31-688B251815EE}" type="slidenum">
              <a:rPr lang="en-US" smtClean="0"/>
              <a:t>‹#›</a:t>
            </a:fld>
            <a:endParaRPr lang="en-US"/>
          </a:p>
        </p:txBody>
      </p:sp>
    </p:spTree>
    <p:extLst>
      <p:ext uri="{BB962C8B-B14F-4D97-AF65-F5344CB8AC3E}">
        <p14:creationId xmlns:p14="http://schemas.microsoft.com/office/powerpoint/2010/main" val="4021009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8E9C9-FCA4-3A8A-0F7B-67613D550E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7E1D2A8-AFEC-9F64-24D0-0064CDEC19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4350486-64F9-9F74-34F6-47C896CB3E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B3CA40-DAF2-84FE-3FDF-4C7F8950E097}"/>
              </a:ext>
            </a:extLst>
          </p:cNvPr>
          <p:cNvSpPr>
            <a:spLocks noGrp="1"/>
          </p:cNvSpPr>
          <p:nvPr>
            <p:ph type="dt" sz="half" idx="10"/>
          </p:nvPr>
        </p:nvSpPr>
        <p:spPr/>
        <p:txBody>
          <a:bodyPr/>
          <a:lstStyle/>
          <a:p>
            <a:fld id="{B5DC9D5F-2F0D-4820-B57D-E8C625577B9C}" type="datetimeFigureOut">
              <a:rPr lang="en-US" smtClean="0"/>
              <a:t>1/14/2024</a:t>
            </a:fld>
            <a:endParaRPr lang="en-US"/>
          </a:p>
        </p:txBody>
      </p:sp>
      <p:sp>
        <p:nvSpPr>
          <p:cNvPr id="6" name="Footer Placeholder 5">
            <a:extLst>
              <a:ext uri="{FF2B5EF4-FFF2-40B4-BE49-F238E27FC236}">
                <a16:creationId xmlns:a16="http://schemas.microsoft.com/office/drawing/2014/main" id="{552560E4-B616-B427-04CD-A78E74AAE4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9A819D-5843-376F-4CFC-EE34B3CF41AD}"/>
              </a:ext>
            </a:extLst>
          </p:cNvPr>
          <p:cNvSpPr>
            <a:spLocks noGrp="1"/>
          </p:cNvSpPr>
          <p:nvPr>
            <p:ph type="sldNum" sz="quarter" idx="12"/>
          </p:nvPr>
        </p:nvSpPr>
        <p:spPr/>
        <p:txBody>
          <a:bodyPr/>
          <a:lstStyle/>
          <a:p>
            <a:fld id="{4C2D90D0-EFB8-4FE0-9A31-688B251815EE}" type="slidenum">
              <a:rPr lang="en-US" smtClean="0"/>
              <a:t>‹#›</a:t>
            </a:fld>
            <a:endParaRPr lang="en-US"/>
          </a:p>
        </p:txBody>
      </p:sp>
    </p:spTree>
    <p:extLst>
      <p:ext uri="{BB962C8B-B14F-4D97-AF65-F5344CB8AC3E}">
        <p14:creationId xmlns:p14="http://schemas.microsoft.com/office/powerpoint/2010/main" val="1460633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01768-9CCD-2DE8-E981-5E2A49CB14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12C2AA8-0C80-16BF-502B-EB2044ABB4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3771677-73DD-5D5D-3701-CB1201FB53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1DCC3B-1988-A1A1-ED36-6F8966BF7797}"/>
              </a:ext>
            </a:extLst>
          </p:cNvPr>
          <p:cNvSpPr>
            <a:spLocks noGrp="1"/>
          </p:cNvSpPr>
          <p:nvPr>
            <p:ph type="dt" sz="half" idx="10"/>
          </p:nvPr>
        </p:nvSpPr>
        <p:spPr/>
        <p:txBody>
          <a:bodyPr/>
          <a:lstStyle/>
          <a:p>
            <a:fld id="{B5DC9D5F-2F0D-4820-B57D-E8C625577B9C}" type="datetimeFigureOut">
              <a:rPr lang="en-US" smtClean="0"/>
              <a:t>1/14/2024</a:t>
            </a:fld>
            <a:endParaRPr lang="en-US"/>
          </a:p>
        </p:txBody>
      </p:sp>
      <p:sp>
        <p:nvSpPr>
          <p:cNvPr id="6" name="Footer Placeholder 5">
            <a:extLst>
              <a:ext uri="{FF2B5EF4-FFF2-40B4-BE49-F238E27FC236}">
                <a16:creationId xmlns:a16="http://schemas.microsoft.com/office/drawing/2014/main" id="{E2A9003E-C726-30A4-49D3-6233095D8E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668A2D-C122-0087-406E-B7A146A6D1D4}"/>
              </a:ext>
            </a:extLst>
          </p:cNvPr>
          <p:cNvSpPr>
            <a:spLocks noGrp="1"/>
          </p:cNvSpPr>
          <p:nvPr>
            <p:ph type="sldNum" sz="quarter" idx="12"/>
          </p:nvPr>
        </p:nvSpPr>
        <p:spPr/>
        <p:txBody>
          <a:bodyPr/>
          <a:lstStyle/>
          <a:p>
            <a:fld id="{4C2D90D0-EFB8-4FE0-9A31-688B251815EE}" type="slidenum">
              <a:rPr lang="en-US" smtClean="0"/>
              <a:t>‹#›</a:t>
            </a:fld>
            <a:endParaRPr lang="en-US"/>
          </a:p>
        </p:txBody>
      </p:sp>
    </p:spTree>
    <p:extLst>
      <p:ext uri="{BB962C8B-B14F-4D97-AF65-F5344CB8AC3E}">
        <p14:creationId xmlns:p14="http://schemas.microsoft.com/office/powerpoint/2010/main" val="3271747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47948B-40B7-B160-4543-27E8915240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14A65F-C180-96C2-93C4-9EDF13605B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9864DD-338D-E296-992D-FFE6D427A0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DC9D5F-2F0D-4820-B57D-E8C625577B9C}" type="datetimeFigureOut">
              <a:rPr lang="en-US" smtClean="0"/>
              <a:t>1/14/2024</a:t>
            </a:fld>
            <a:endParaRPr lang="en-US"/>
          </a:p>
        </p:txBody>
      </p:sp>
      <p:sp>
        <p:nvSpPr>
          <p:cNvPr id="5" name="Footer Placeholder 4">
            <a:extLst>
              <a:ext uri="{FF2B5EF4-FFF2-40B4-BE49-F238E27FC236}">
                <a16:creationId xmlns:a16="http://schemas.microsoft.com/office/drawing/2014/main" id="{CBB4B53E-E395-9A1A-036D-FAE9956246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AC5CAE7-8229-A89A-F3A6-0753CB1A3B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D90D0-EFB8-4FE0-9A31-688B251815EE}" type="slidenum">
              <a:rPr lang="en-US" smtClean="0"/>
              <a:t>‹#›</a:t>
            </a:fld>
            <a:endParaRPr lang="en-US"/>
          </a:p>
        </p:txBody>
      </p:sp>
    </p:spTree>
    <p:extLst>
      <p:ext uri="{BB962C8B-B14F-4D97-AF65-F5344CB8AC3E}">
        <p14:creationId xmlns:p14="http://schemas.microsoft.com/office/powerpoint/2010/main" val="3050297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8E1DC-D8A4-29DC-E393-428C0083B0F6}"/>
              </a:ext>
            </a:extLst>
          </p:cNvPr>
          <p:cNvSpPr>
            <a:spLocks noGrp="1"/>
          </p:cNvSpPr>
          <p:nvPr>
            <p:ph type="ctrTitle"/>
          </p:nvPr>
        </p:nvSpPr>
        <p:spPr/>
        <p:txBody>
          <a:bodyPr/>
          <a:lstStyle/>
          <a:p>
            <a:r>
              <a:rPr lang="en-US" dirty="0"/>
              <a:t>Thermal Laws Used in VIIRS </a:t>
            </a:r>
            <a:r>
              <a:rPr lang="en-US" dirty="0" err="1"/>
              <a:t>Nightfire</a:t>
            </a:r>
            <a:endParaRPr lang="en-US" dirty="0"/>
          </a:p>
        </p:txBody>
      </p:sp>
      <p:sp>
        <p:nvSpPr>
          <p:cNvPr id="3" name="Subtitle 2">
            <a:extLst>
              <a:ext uri="{FF2B5EF4-FFF2-40B4-BE49-F238E27FC236}">
                <a16:creationId xmlns:a16="http://schemas.microsoft.com/office/drawing/2014/main" id="{4E33B4E9-75FA-5264-B674-45B1A16B84B8}"/>
              </a:ext>
            </a:extLst>
          </p:cNvPr>
          <p:cNvSpPr>
            <a:spLocks noGrp="1"/>
          </p:cNvSpPr>
          <p:nvPr>
            <p:ph type="subTitle" idx="1"/>
          </p:nvPr>
        </p:nvSpPr>
        <p:spPr/>
        <p:txBody>
          <a:bodyPr/>
          <a:lstStyle/>
          <a:p>
            <a:r>
              <a:rPr lang="en-US" dirty="0"/>
              <a:t>Chris Elvidge</a:t>
            </a:r>
          </a:p>
          <a:p>
            <a:r>
              <a:rPr lang="en-US" dirty="0"/>
              <a:t>AIT Nighttime Remote Sensing</a:t>
            </a:r>
          </a:p>
          <a:p>
            <a:r>
              <a:rPr lang="en-US" dirty="0"/>
              <a:t>Lecture 4 January 15, 2024</a:t>
            </a:r>
          </a:p>
        </p:txBody>
      </p:sp>
    </p:spTree>
    <p:extLst>
      <p:ext uri="{BB962C8B-B14F-4D97-AF65-F5344CB8AC3E}">
        <p14:creationId xmlns:p14="http://schemas.microsoft.com/office/powerpoint/2010/main" val="2571645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7FF41-B02D-12D3-C644-61A17FE7ABE6}"/>
              </a:ext>
            </a:extLst>
          </p:cNvPr>
          <p:cNvSpPr>
            <a:spLocks noGrp="1"/>
          </p:cNvSpPr>
          <p:nvPr>
            <p:ph type="title"/>
          </p:nvPr>
        </p:nvSpPr>
        <p:spPr/>
        <p:txBody>
          <a:bodyPr/>
          <a:lstStyle/>
          <a:p>
            <a:r>
              <a:rPr lang="en-US" dirty="0"/>
              <a:t>Calculation of IR emitter temperature with Wien’s Displacement Law</a:t>
            </a:r>
          </a:p>
        </p:txBody>
      </p:sp>
      <p:pic>
        <p:nvPicPr>
          <p:cNvPr id="3" name="Picture 2">
            <a:extLst>
              <a:ext uri="{FF2B5EF4-FFF2-40B4-BE49-F238E27FC236}">
                <a16:creationId xmlns:a16="http://schemas.microsoft.com/office/drawing/2014/main" id="{F73E5FE5-9B94-9D4E-6BEE-DAF95F5DBBE9}"/>
              </a:ext>
            </a:extLst>
          </p:cNvPr>
          <p:cNvPicPr>
            <a:picLocks noChangeAspect="1"/>
          </p:cNvPicPr>
          <p:nvPr/>
        </p:nvPicPr>
        <p:blipFill>
          <a:blip r:embed="rId2"/>
          <a:stretch>
            <a:fillRect/>
          </a:stretch>
        </p:blipFill>
        <p:spPr>
          <a:xfrm>
            <a:off x="2034283" y="1608401"/>
            <a:ext cx="7952198" cy="4727595"/>
          </a:xfrm>
          <a:prstGeom prst="rect">
            <a:avLst/>
          </a:prstGeom>
        </p:spPr>
      </p:pic>
    </p:spTree>
    <p:extLst>
      <p:ext uri="{BB962C8B-B14F-4D97-AF65-F5344CB8AC3E}">
        <p14:creationId xmlns:p14="http://schemas.microsoft.com/office/powerpoint/2010/main" val="2014945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9F0DF-52EA-922C-E283-B951D8FD0E28}"/>
              </a:ext>
            </a:extLst>
          </p:cNvPr>
          <p:cNvSpPr>
            <a:spLocks noGrp="1"/>
          </p:cNvSpPr>
          <p:nvPr>
            <p:ph type="title"/>
          </p:nvPr>
        </p:nvSpPr>
        <p:spPr/>
        <p:txBody>
          <a:bodyPr/>
          <a:lstStyle/>
          <a:p>
            <a:r>
              <a:rPr lang="en-US" dirty="0"/>
              <a:t>Planck’s Law – run for a series of wavelengths to generate a Planck curve </a:t>
            </a:r>
          </a:p>
        </p:txBody>
      </p:sp>
      <p:pic>
        <p:nvPicPr>
          <p:cNvPr id="5" name="Picture 4">
            <a:extLst>
              <a:ext uri="{FF2B5EF4-FFF2-40B4-BE49-F238E27FC236}">
                <a16:creationId xmlns:a16="http://schemas.microsoft.com/office/drawing/2014/main" id="{41AD5292-510D-00F7-394E-938A93F090DB}"/>
              </a:ext>
            </a:extLst>
          </p:cNvPr>
          <p:cNvPicPr>
            <a:picLocks noChangeAspect="1"/>
          </p:cNvPicPr>
          <p:nvPr/>
        </p:nvPicPr>
        <p:blipFill>
          <a:blip r:embed="rId2"/>
          <a:stretch>
            <a:fillRect/>
          </a:stretch>
        </p:blipFill>
        <p:spPr>
          <a:xfrm>
            <a:off x="7543395" y="2913995"/>
            <a:ext cx="429374" cy="429374"/>
          </a:xfrm>
          <a:prstGeom prst="rect">
            <a:avLst/>
          </a:prstGeom>
        </p:spPr>
      </p:pic>
      <p:pic>
        <p:nvPicPr>
          <p:cNvPr id="7" name="Picture 6">
            <a:extLst>
              <a:ext uri="{FF2B5EF4-FFF2-40B4-BE49-F238E27FC236}">
                <a16:creationId xmlns:a16="http://schemas.microsoft.com/office/drawing/2014/main" id="{61EDD5F8-D1E0-280F-718B-C63B7B060ECE}"/>
              </a:ext>
            </a:extLst>
          </p:cNvPr>
          <p:cNvPicPr>
            <a:picLocks noChangeAspect="1"/>
          </p:cNvPicPr>
          <p:nvPr/>
        </p:nvPicPr>
        <p:blipFill>
          <a:blip r:embed="rId3"/>
          <a:stretch>
            <a:fillRect/>
          </a:stretch>
        </p:blipFill>
        <p:spPr>
          <a:xfrm>
            <a:off x="355621" y="2322857"/>
            <a:ext cx="5277121" cy="2902099"/>
          </a:xfrm>
          <a:prstGeom prst="rect">
            <a:avLst/>
          </a:prstGeom>
        </p:spPr>
      </p:pic>
      <p:sp>
        <p:nvSpPr>
          <p:cNvPr id="8" name="TextBox 7">
            <a:extLst>
              <a:ext uri="{FF2B5EF4-FFF2-40B4-BE49-F238E27FC236}">
                <a16:creationId xmlns:a16="http://schemas.microsoft.com/office/drawing/2014/main" id="{B842497B-E505-35EF-CE1F-A4D33F0FDC1B}"/>
              </a:ext>
            </a:extLst>
          </p:cNvPr>
          <p:cNvSpPr txBox="1"/>
          <p:nvPr/>
        </p:nvSpPr>
        <p:spPr>
          <a:xfrm>
            <a:off x="622443" y="1799637"/>
            <a:ext cx="4743478" cy="523220"/>
          </a:xfrm>
          <a:prstGeom prst="rect">
            <a:avLst/>
          </a:prstGeom>
          <a:noFill/>
        </p:spPr>
        <p:txBody>
          <a:bodyPr wrap="none" rtlCol="0">
            <a:spAutoFit/>
          </a:bodyPr>
          <a:lstStyle/>
          <a:p>
            <a:r>
              <a:rPr lang="en-US" sz="2800" dirty="0"/>
              <a:t>For a blackbody (emissivity = 1)</a:t>
            </a:r>
          </a:p>
        </p:txBody>
      </p:sp>
      <p:sp>
        <p:nvSpPr>
          <p:cNvPr id="9" name="TextBox 8">
            <a:extLst>
              <a:ext uri="{FF2B5EF4-FFF2-40B4-BE49-F238E27FC236}">
                <a16:creationId xmlns:a16="http://schemas.microsoft.com/office/drawing/2014/main" id="{1C165414-6CA5-8366-66CE-465C83FE7013}"/>
              </a:ext>
            </a:extLst>
          </p:cNvPr>
          <p:cNvSpPr txBox="1"/>
          <p:nvPr/>
        </p:nvSpPr>
        <p:spPr>
          <a:xfrm>
            <a:off x="5994115" y="1799637"/>
            <a:ext cx="4743478" cy="523220"/>
          </a:xfrm>
          <a:prstGeom prst="rect">
            <a:avLst/>
          </a:prstGeom>
          <a:noFill/>
        </p:spPr>
        <p:txBody>
          <a:bodyPr wrap="none" rtlCol="0">
            <a:spAutoFit/>
          </a:bodyPr>
          <a:lstStyle/>
          <a:p>
            <a:r>
              <a:rPr lang="en-US" sz="2800" dirty="0"/>
              <a:t>For a blackbody (emissivity = 1)</a:t>
            </a:r>
          </a:p>
        </p:txBody>
      </p:sp>
      <p:pic>
        <p:nvPicPr>
          <p:cNvPr id="11" name="Picture 10">
            <a:extLst>
              <a:ext uri="{FF2B5EF4-FFF2-40B4-BE49-F238E27FC236}">
                <a16:creationId xmlns:a16="http://schemas.microsoft.com/office/drawing/2014/main" id="{2B4FF4DD-A7A9-EF02-7C38-782CCFF892A4}"/>
              </a:ext>
            </a:extLst>
          </p:cNvPr>
          <p:cNvPicPr>
            <a:picLocks noChangeAspect="1"/>
          </p:cNvPicPr>
          <p:nvPr/>
        </p:nvPicPr>
        <p:blipFill>
          <a:blip r:embed="rId4"/>
          <a:stretch>
            <a:fillRect/>
          </a:stretch>
        </p:blipFill>
        <p:spPr>
          <a:xfrm>
            <a:off x="5994115" y="2681650"/>
            <a:ext cx="1492327" cy="1092256"/>
          </a:xfrm>
          <a:prstGeom prst="rect">
            <a:avLst/>
          </a:prstGeom>
        </p:spPr>
      </p:pic>
      <p:pic>
        <p:nvPicPr>
          <p:cNvPr id="13" name="Picture 12">
            <a:extLst>
              <a:ext uri="{FF2B5EF4-FFF2-40B4-BE49-F238E27FC236}">
                <a16:creationId xmlns:a16="http://schemas.microsoft.com/office/drawing/2014/main" id="{FA8F0284-A91C-AD27-03D8-F0B72EFA244C}"/>
              </a:ext>
            </a:extLst>
          </p:cNvPr>
          <p:cNvPicPr>
            <a:picLocks noChangeAspect="1"/>
          </p:cNvPicPr>
          <p:nvPr/>
        </p:nvPicPr>
        <p:blipFill>
          <a:blip r:embed="rId5"/>
          <a:stretch>
            <a:fillRect/>
          </a:stretch>
        </p:blipFill>
        <p:spPr>
          <a:xfrm>
            <a:off x="8165009" y="2431806"/>
            <a:ext cx="2190863" cy="1524078"/>
          </a:xfrm>
          <a:prstGeom prst="rect">
            <a:avLst/>
          </a:prstGeom>
        </p:spPr>
      </p:pic>
      <p:sp>
        <p:nvSpPr>
          <p:cNvPr id="14" name="TextBox 13">
            <a:extLst>
              <a:ext uri="{FF2B5EF4-FFF2-40B4-BE49-F238E27FC236}">
                <a16:creationId xmlns:a16="http://schemas.microsoft.com/office/drawing/2014/main" id="{FE2F0E1D-4AFC-ED77-F02B-427E59B799E9}"/>
              </a:ext>
            </a:extLst>
          </p:cNvPr>
          <p:cNvSpPr txBox="1"/>
          <p:nvPr/>
        </p:nvSpPr>
        <p:spPr>
          <a:xfrm>
            <a:off x="7820464" y="2532125"/>
            <a:ext cx="495649" cy="1323439"/>
          </a:xfrm>
          <a:prstGeom prst="rect">
            <a:avLst/>
          </a:prstGeom>
          <a:noFill/>
        </p:spPr>
        <p:txBody>
          <a:bodyPr wrap="none" rtlCol="0">
            <a:spAutoFit/>
          </a:bodyPr>
          <a:lstStyle/>
          <a:p>
            <a:r>
              <a:rPr lang="en-US" sz="8000" dirty="0"/>
              <a:t>(</a:t>
            </a:r>
          </a:p>
        </p:txBody>
      </p:sp>
      <p:sp>
        <p:nvSpPr>
          <p:cNvPr id="16" name="TextBox 15">
            <a:extLst>
              <a:ext uri="{FF2B5EF4-FFF2-40B4-BE49-F238E27FC236}">
                <a16:creationId xmlns:a16="http://schemas.microsoft.com/office/drawing/2014/main" id="{F340559F-A9DA-4257-CD92-60FDD82FC4EC}"/>
              </a:ext>
            </a:extLst>
          </p:cNvPr>
          <p:cNvSpPr txBox="1"/>
          <p:nvPr/>
        </p:nvSpPr>
        <p:spPr>
          <a:xfrm rot="10800000">
            <a:off x="10179381" y="2681650"/>
            <a:ext cx="495649" cy="1323439"/>
          </a:xfrm>
          <a:prstGeom prst="rect">
            <a:avLst/>
          </a:prstGeom>
          <a:noFill/>
        </p:spPr>
        <p:txBody>
          <a:bodyPr wrap="none" rtlCol="0">
            <a:spAutoFit/>
          </a:bodyPr>
          <a:lstStyle/>
          <a:p>
            <a:r>
              <a:rPr lang="en-US" sz="8000" dirty="0"/>
              <a:t>(</a:t>
            </a:r>
          </a:p>
        </p:txBody>
      </p:sp>
      <p:pic>
        <p:nvPicPr>
          <p:cNvPr id="17" name="Picture 16">
            <a:extLst>
              <a:ext uri="{FF2B5EF4-FFF2-40B4-BE49-F238E27FC236}">
                <a16:creationId xmlns:a16="http://schemas.microsoft.com/office/drawing/2014/main" id="{59F71445-3DD0-A6C8-92D5-97FC354781E8}"/>
              </a:ext>
            </a:extLst>
          </p:cNvPr>
          <p:cNvPicPr>
            <a:picLocks noChangeAspect="1"/>
          </p:cNvPicPr>
          <p:nvPr/>
        </p:nvPicPr>
        <p:blipFill>
          <a:blip r:embed="rId2"/>
          <a:stretch>
            <a:fillRect/>
          </a:stretch>
        </p:blipFill>
        <p:spPr>
          <a:xfrm>
            <a:off x="5138526" y="3878538"/>
            <a:ext cx="817237" cy="817237"/>
          </a:xfrm>
          <a:prstGeom prst="rect">
            <a:avLst/>
          </a:prstGeom>
        </p:spPr>
      </p:pic>
      <p:sp>
        <p:nvSpPr>
          <p:cNvPr id="18" name="TextBox 17">
            <a:extLst>
              <a:ext uri="{FF2B5EF4-FFF2-40B4-BE49-F238E27FC236}">
                <a16:creationId xmlns:a16="http://schemas.microsoft.com/office/drawing/2014/main" id="{501D8836-1379-AB37-2CE5-E67A71145687}"/>
              </a:ext>
            </a:extLst>
          </p:cNvPr>
          <p:cNvSpPr txBox="1"/>
          <p:nvPr/>
        </p:nvSpPr>
        <p:spPr>
          <a:xfrm>
            <a:off x="5721017" y="4021683"/>
            <a:ext cx="4074129" cy="584775"/>
          </a:xfrm>
          <a:prstGeom prst="rect">
            <a:avLst/>
          </a:prstGeom>
          <a:noFill/>
        </p:spPr>
        <p:txBody>
          <a:bodyPr wrap="none" rtlCol="0">
            <a:spAutoFit/>
          </a:bodyPr>
          <a:lstStyle/>
          <a:p>
            <a:r>
              <a:rPr lang="en-US" sz="3200" dirty="0"/>
              <a:t>= emissivity from 0 to 1</a:t>
            </a:r>
          </a:p>
        </p:txBody>
      </p:sp>
      <p:sp>
        <p:nvSpPr>
          <p:cNvPr id="20" name="TextBox 19">
            <a:extLst>
              <a:ext uri="{FF2B5EF4-FFF2-40B4-BE49-F238E27FC236}">
                <a16:creationId xmlns:a16="http://schemas.microsoft.com/office/drawing/2014/main" id="{A4A2011E-615B-3941-5DCC-EA3CAF91641D}"/>
              </a:ext>
            </a:extLst>
          </p:cNvPr>
          <p:cNvSpPr txBox="1"/>
          <p:nvPr/>
        </p:nvSpPr>
        <p:spPr>
          <a:xfrm>
            <a:off x="5257800" y="4783099"/>
            <a:ext cx="6096000" cy="1569660"/>
          </a:xfrm>
          <a:prstGeom prst="rect">
            <a:avLst/>
          </a:prstGeom>
          <a:noFill/>
        </p:spPr>
        <p:txBody>
          <a:bodyPr wrap="square">
            <a:spAutoFit/>
          </a:bodyPr>
          <a:lstStyle/>
          <a:p>
            <a:r>
              <a:rPr lang="en-US" sz="3200" dirty="0"/>
              <a:t>Subpixel IR emitters are graybodies.</a:t>
            </a:r>
          </a:p>
          <a:p>
            <a:r>
              <a:rPr lang="en-US" sz="3200" dirty="0"/>
              <a:t>In VNF we use emission scaling factor (</a:t>
            </a:r>
            <a:r>
              <a:rPr lang="en-US" sz="3200" dirty="0" err="1"/>
              <a:t>esf</a:t>
            </a:r>
            <a:r>
              <a:rPr lang="en-US" sz="3200" dirty="0"/>
              <a:t>) as a stand-in for      .</a:t>
            </a:r>
          </a:p>
        </p:txBody>
      </p:sp>
      <p:pic>
        <p:nvPicPr>
          <p:cNvPr id="21" name="Picture 20">
            <a:extLst>
              <a:ext uri="{FF2B5EF4-FFF2-40B4-BE49-F238E27FC236}">
                <a16:creationId xmlns:a16="http://schemas.microsoft.com/office/drawing/2014/main" id="{DED60809-96B5-19FC-207A-48EDB790D213}"/>
              </a:ext>
            </a:extLst>
          </p:cNvPr>
          <p:cNvPicPr>
            <a:picLocks noChangeAspect="1"/>
          </p:cNvPicPr>
          <p:nvPr/>
        </p:nvPicPr>
        <p:blipFill>
          <a:blip r:embed="rId2"/>
          <a:stretch>
            <a:fillRect/>
          </a:stretch>
        </p:blipFill>
        <p:spPr>
          <a:xfrm>
            <a:off x="9770762" y="5637009"/>
            <a:ext cx="817237" cy="817237"/>
          </a:xfrm>
          <a:prstGeom prst="rect">
            <a:avLst/>
          </a:prstGeom>
        </p:spPr>
      </p:pic>
    </p:spTree>
    <p:extLst>
      <p:ext uri="{BB962C8B-B14F-4D97-AF65-F5344CB8AC3E}">
        <p14:creationId xmlns:p14="http://schemas.microsoft.com/office/powerpoint/2010/main" val="2086600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DB0FE-CC29-03A8-A428-18A8AFEA4970}"/>
              </a:ext>
            </a:extLst>
          </p:cNvPr>
          <p:cNvSpPr>
            <a:spLocks noGrp="1"/>
          </p:cNvSpPr>
          <p:nvPr>
            <p:ph type="title"/>
          </p:nvPr>
        </p:nvSpPr>
        <p:spPr/>
        <p:txBody>
          <a:bodyPr/>
          <a:lstStyle/>
          <a:p>
            <a:r>
              <a:rPr lang="en-US" dirty="0"/>
              <a:t>To Estimate Source Area We Need the Pixel Footprint Size</a:t>
            </a:r>
          </a:p>
        </p:txBody>
      </p:sp>
      <p:pic>
        <p:nvPicPr>
          <p:cNvPr id="3" name="Picture 2">
            <a:extLst>
              <a:ext uri="{FF2B5EF4-FFF2-40B4-BE49-F238E27FC236}">
                <a16:creationId xmlns:a16="http://schemas.microsoft.com/office/drawing/2014/main" id="{6A0D0F4F-2397-7A4A-DB79-54190BD3487F}"/>
              </a:ext>
            </a:extLst>
          </p:cNvPr>
          <p:cNvPicPr>
            <a:picLocks noChangeAspect="1"/>
          </p:cNvPicPr>
          <p:nvPr/>
        </p:nvPicPr>
        <p:blipFill>
          <a:blip r:embed="rId2"/>
          <a:stretch>
            <a:fillRect/>
          </a:stretch>
        </p:blipFill>
        <p:spPr>
          <a:xfrm>
            <a:off x="-114300" y="1756913"/>
            <a:ext cx="12192000" cy="5101087"/>
          </a:xfrm>
          <a:prstGeom prst="rect">
            <a:avLst/>
          </a:prstGeom>
        </p:spPr>
      </p:pic>
    </p:spTree>
    <p:extLst>
      <p:ext uri="{BB962C8B-B14F-4D97-AF65-F5344CB8AC3E}">
        <p14:creationId xmlns:p14="http://schemas.microsoft.com/office/powerpoint/2010/main" val="2660206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a:extLst>
              <a:ext uri="{FF2B5EF4-FFF2-40B4-BE49-F238E27FC236}">
                <a16:creationId xmlns:a16="http://schemas.microsoft.com/office/drawing/2014/main" id="{D33ED220-6C2C-6086-2538-BFC74BD81E66}"/>
              </a:ext>
            </a:extLst>
          </p:cNvPr>
          <p:cNvPicPr>
            <a:picLocks noChangeAspect="1"/>
          </p:cNvPicPr>
          <p:nvPr/>
        </p:nvPicPr>
        <p:blipFill>
          <a:blip r:embed="rId2"/>
          <a:stretch>
            <a:fillRect/>
          </a:stretch>
        </p:blipFill>
        <p:spPr>
          <a:xfrm>
            <a:off x="105728" y="283191"/>
            <a:ext cx="8675360" cy="6291617"/>
          </a:xfrm>
          <a:prstGeom prst="rect">
            <a:avLst/>
          </a:prstGeom>
        </p:spPr>
      </p:pic>
      <p:sp>
        <p:nvSpPr>
          <p:cNvPr id="2" name="Title 1">
            <a:extLst>
              <a:ext uri="{FF2B5EF4-FFF2-40B4-BE49-F238E27FC236}">
                <a16:creationId xmlns:a16="http://schemas.microsoft.com/office/drawing/2014/main" id="{934FE407-BECA-2392-5FE5-2540E18F0A5A}"/>
              </a:ext>
            </a:extLst>
          </p:cNvPr>
          <p:cNvSpPr>
            <a:spLocks noGrp="1"/>
          </p:cNvSpPr>
          <p:nvPr>
            <p:ph type="title"/>
          </p:nvPr>
        </p:nvSpPr>
        <p:spPr>
          <a:xfrm>
            <a:off x="838200" y="0"/>
            <a:ext cx="10515600" cy="1325563"/>
          </a:xfrm>
        </p:spPr>
        <p:txBody>
          <a:bodyPr/>
          <a:lstStyle/>
          <a:p>
            <a:r>
              <a:rPr lang="en-US" dirty="0"/>
              <a:t>Estimating IR Emitter Source Area</a:t>
            </a:r>
          </a:p>
        </p:txBody>
      </p:sp>
      <p:pic>
        <p:nvPicPr>
          <p:cNvPr id="4" name="Picture 3">
            <a:extLst>
              <a:ext uri="{FF2B5EF4-FFF2-40B4-BE49-F238E27FC236}">
                <a16:creationId xmlns:a16="http://schemas.microsoft.com/office/drawing/2014/main" id="{6D18AF62-E247-B007-4B29-FF9E26921962}"/>
              </a:ext>
            </a:extLst>
          </p:cNvPr>
          <p:cNvPicPr>
            <a:picLocks noChangeAspect="1"/>
          </p:cNvPicPr>
          <p:nvPr/>
        </p:nvPicPr>
        <p:blipFill>
          <a:blip r:embed="rId3"/>
          <a:stretch>
            <a:fillRect/>
          </a:stretch>
        </p:blipFill>
        <p:spPr>
          <a:xfrm>
            <a:off x="3854973" y="1891946"/>
            <a:ext cx="429374" cy="429374"/>
          </a:xfrm>
          <a:prstGeom prst="rect">
            <a:avLst/>
          </a:prstGeom>
        </p:spPr>
      </p:pic>
      <p:sp>
        <p:nvSpPr>
          <p:cNvPr id="5" name="TextBox 4">
            <a:extLst>
              <a:ext uri="{FF2B5EF4-FFF2-40B4-BE49-F238E27FC236}">
                <a16:creationId xmlns:a16="http://schemas.microsoft.com/office/drawing/2014/main" id="{BB7A5FBD-893E-77EA-0A84-BA74C8C7693D}"/>
              </a:ext>
            </a:extLst>
          </p:cNvPr>
          <p:cNvSpPr txBox="1"/>
          <p:nvPr/>
        </p:nvSpPr>
        <p:spPr>
          <a:xfrm>
            <a:off x="2893372" y="1900948"/>
            <a:ext cx="2193549" cy="461665"/>
          </a:xfrm>
          <a:prstGeom prst="rect">
            <a:avLst/>
          </a:prstGeom>
          <a:solidFill>
            <a:schemeClr val="bg1"/>
          </a:solidFill>
          <a:ln w="6350">
            <a:solidFill>
              <a:schemeClr val="tx1"/>
            </a:solidFill>
          </a:ln>
        </p:spPr>
        <p:txBody>
          <a:bodyPr wrap="none" rtlCol="0">
            <a:spAutoFit/>
          </a:bodyPr>
          <a:lstStyle/>
          <a:p>
            <a:r>
              <a:rPr lang="en-US" sz="2400" dirty="0"/>
              <a:t>1000 K   </a:t>
            </a:r>
            <a:r>
              <a:rPr lang="en-US" sz="2400" dirty="0" err="1"/>
              <a:t>esf</a:t>
            </a:r>
            <a:r>
              <a:rPr lang="en-US" sz="2400" dirty="0"/>
              <a:t>  = 1</a:t>
            </a:r>
          </a:p>
        </p:txBody>
      </p:sp>
      <p:sp>
        <p:nvSpPr>
          <p:cNvPr id="6" name="TextBox 5">
            <a:extLst>
              <a:ext uri="{FF2B5EF4-FFF2-40B4-BE49-F238E27FC236}">
                <a16:creationId xmlns:a16="http://schemas.microsoft.com/office/drawing/2014/main" id="{C81B236D-7A8E-7DFF-83DB-44B74BFB8C23}"/>
              </a:ext>
            </a:extLst>
          </p:cNvPr>
          <p:cNvSpPr txBox="1"/>
          <p:nvPr/>
        </p:nvSpPr>
        <p:spPr>
          <a:xfrm>
            <a:off x="3987467" y="3436706"/>
            <a:ext cx="2425985" cy="461665"/>
          </a:xfrm>
          <a:prstGeom prst="rect">
            <a:avLst/>
          </a:prstGeom>
          <a:solidFill>
            <a:schemeClr val="bg1"/>
          </a:solidFill>
          <a:ln>
            <a:solidFill>
              <a:schemeClr val="tx1"/>
            </a:solidFill>
          </a:ln>
        </p:spPr>
        <p:txBody>
          <a:bodyPr wrap="none" rtlCol="0">
            <a:spAutoFit/>
          </a:bodyPr>
          <a:lstStyle/>
          <a:p>
            <a:r>
              <a:rPr lang="en-US" sz="2400" dirty="0"/>
              <a:t>1000 K   </a:t>
            </a:r>
            <a:r>
              <a:rPr lang="en-US" sz="2400" dirty="0" err="1"/>
              <a:t>esf</a:t>
            </a:r>
            <a:r>
              <a:rPr lang="en-US" sz="2400" dirty="0"/>
              <a:t>  = 0.5</a:t>
            </a:r>
          </a:p>
        </p:txBody>
      </p:sp>
      <p:pic>
        <p:nvPicPr>
          <p:cNvPr id="9" name="Picture 8">
            <a:extLst>
              <a:ext uri="{FF2B5EF4-FFF2-40B4-BE49-F238E27FC236}">
                <a16:creationId xmlns:a16="http://schemas.microsoft.com/office/drawing/2014/main" id="{55FD2BD3-7513-80D2-913D-23895E91FBA3}"/>
              </a:ext>
            </a:extLst>
          </p:cNvPr>
          <p:cNvPicPr>
            <a:picLocks noChangeAspect="1"/>
          </p:cNvPicPr>
          <p:nvPr/>
        </p:nvPicPr>
        <p:blipFill>
          <a:blip r:embed="rId3"/>
          <a:stretch>
            <a:fillRect/>
          </a:stretch>
        </p:blipFill>
        <p:spPr>
          <a:xfrm>
            <a:off x="5647812" y="4454714"/>
            <a:ext cx="429374" cy="429374"/>
          </a:xfrm>
          <a:prstGeom prst="rect">
            <a:avLst/>
          </a:prstGeom>
        </p:spPr>
      </p:pic>
      <p:sp>
        <p:nvSpPr>
          <p:cNvPr id="11" name="TextBox 10">
            <a:extLst>
              <a:ext uri="{FF2B5EF4-FFF2-40B4-BE49-F238E27FC236}">
                <a16:creationId xmlns:a16="http://schemas.microsoft.com/office/drawing/2014/main" id="{710D61BC-A18B-851C-87B0-25DB46CE4D29}"/>
              </a:ext>
            </a:extLst>
          </p:cNvPr>
          <p:cNvSpPr txBox="1"/>
          <p:nvPr/>
        </p:nvSpPr>
        <p:spPr>
          <a:xfrm>
            <a:off x="4652187" y="4438569"/>
            <a:ext cx="2288127" cy="461665"/>
          </a:xfrm>
          <a:prstGeom prst="rect">
            <a:avLst/>
          </a:prstGeom>
          <a:solidFill>
            <a:schemeClr val="bg1"/>
          </a:solidFill>
          <a:ln>
            <a:solidFill>
              <a:schemeClr val="tx1"/>
            </a:solidFill>
          </a:ln>
        </p:spPr>
        <p:txBody>
          <a:bodyPr wrap="none" rtlCol="0">
            <a:spAutoFit/>
          </a:bodyPr>
          <a:lstStyle/>
          <a:p>
            <a:r>
              <a:rPr lang="en-US" sz="2400" dirty="0"/>
              <a:t>1000 K   </a:t>
            </a:r>
            <a:r>
              <a:rPr lang="en-US" sz="2400" dirty="0" err="1"/>
              <a:t>esf</a:t>
            </a:r>
            <a:r>
              <a:rPr lang="en-US" sz="2400" dirty="0"/>
              <a:t> = 0.1</a:t>
            </a:r>
          </a:p>
        </p:txBody>
      </p:sp>
      <p:cxnSp>
        <p:nvCxnSpPr>
          <p:cNvPr id="13" name="Straight Arrow Connector 12">
            <a:extLst>
              <a:ext uri="{FF2B5EF4-FFF2-40B4-BE49-F238E27FC236}">
                <a16:creationId xmlns:a16="http://schemas.microsoft.com/office/drawing/2014/main" id="{3C9EA7F3-675F-B261-EF47-7C485D39FEDC}"/>
              </a:ext>
            </a:extLst>
          </p:cNvPr>
          <p:cNvCxnSpPr>
            <a:cxnSpLocks/>
          </p:cNvCxnSpPr>
          <p:nvPr/>
        </p:nvCxnSpPr>
        <p:spPr>
          <a:xfrm flipH="1">
            <a:off x="3556000" y="3834653"/>
            <a:ext cx="570258" cy="660735"/>
          </a:xfrm>
          <a:prstGeom prst="straightConnector1">
            <a:avLst/>
          </a:prstGeom>
          <a:ln w="22225">
            <a:tailEnd type="triangle" w="lg" len="lg"/>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265542CD-A13A-57DF-74EE-ED6750C189BD}"/>
              </a:ext>
            </a:extLst>
          </p:cNvPr>
          <p:cNvCxnSpPr>
            <a:cxnSpLocks/>
          </p:cNvCxnSpPr>
          <p:nvPr/>
        </p:nvCxnSpPr>
        <p:spPr>
          <a:xfrm flipH="1">
            <a:off x="3442521" y="4669401"/>
            <a:ext cx="1254277" cy="558277"/>
          </a:xfrm>
          <a:prstGeom prst="straightConnector1">
            <a:avLst/>
          </a:prstGeom>
          <a:ln w="22225">
            <a:tailEnd type="triangle" w="lg" len="lg"/>
          </a:ln>
        </p:spPr>
        <p:style>
          <a:lnRef idx="1">
            <a:schemeClr val="accent1"/>
          </a:lnRef>
          <a:fillRef idx="0">
            <a:schemeClr val="accent1"/>
          </a:fillRef>
          <a:effectRef idx="0">
            <a:schemeClr val="accent1"/>
          </a:effectRef>
          <a:fontRef idx="minor">
            <a:schemeClr val="tx1"/>
          </a:fontRef>
        </p:style>
      </p:cxnSp>
      <p:pic>
        <p:nvPicPr>
          <p:cNvPr id="22" name="Picture 21">
            <a:extLst>
              <a:ext uri="{FF2B5EF4-FFF2-40B4-BE49-F238E27FC236}">
                <a16:creationId xmlns:a16="http://schemas.microsoft.com/office/drawing/2014/main" id="{03D7C3DC-BB2D-7F28-0677-409B9DB286AC}"/>
              </a:ext>
            </a:extLst>
          </p:cNvPr>
          <p:cNvPicPr>
            <a:picLocks noChangeAspect="1"/>
          </p:cNvPicPr>
          <p:nvPr/>
        </p:nvPicPr>
        <p:blipFill>
          <a:blip r:embed="rId4"/>
          <a:stretch>
            <a:fillRect/>
          </a:stretch>
        </p:blipFill>
        <p:spPr>
          <a:xfrm>
            <a:off x="6095565" y="938992"/>
            <a:ext cx="5807816" cy="1759944"/>
          </a:xfrm>
          <a:prstGeom prst="rect">
            <a:avLst/>
          </a:prstGeom>
        </p:spPr>
      </p:pic>
      <p:sp>
        <p:nvSpPr>
          <p:cNvPr id="23" name="TextBox 22">
            <a:extLst>
              <a:ext uri="{FF2B5EF4-FFF2-40B4-BE49-F238E27FC236}">
                <a16:creationId xmlns:a16="http://schemas.microsoft.com/office/drawing/2014/main" id="{8FA9004D-4015-AB8A-CFEE-9E00B03EFD02}"/>
              </a:ext>
            </a:extLst>
          </p:cNvPr>
          <p:cNvSpPr txBox="1"/>
          <p:nvPr/>
        </p:nvSpPr>
        <p:spPr>
          <a:xfrm>
            <a:off x="7903180" y="2787228"/>
            <a:ext cx="3747066" cy="3416320"/>
          </a:xfrm>
          <a:prstGeom prst="rect">
            <a:avLst/>
          </a:prstGeom>
          <a:noFill/>
        </p:spPr>
        <p:txBody>
          <a:bodyPr wrap="square" rtlCol="0">
            <a:spAutoFit/>
          </a:bodyPr>
          <a:lstStyle/>
          <a:p>
            <a:r>
              <a:rPr lang="en-US" sz="2400" dirty="0"/>
              <a:t>The ratio between the full pixel (E=1) radiance and the subject detection is multiplied by the pixel footprint size to estimate source size. Any wavelength from 400 to 12000 nm can be used, but the peak is probably the best.</a:t>
            </a:r>
          </a:p>
        </p:txBody>
      </p:sp>
    </p:spTree>
    <p:extLst>
      <p:ext uri="{BB962C8B-B14F-4D97-AF65-F5344CB8AC3E}">
        <p14:creationId xmlns:p14="http://schemas.microsoft.com/office/powerpoint/2010/main" val="2230013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84671-2034-D6F5-6280-65E520A2A76A}"/>
              </a:ext>
            </a:extLst>
          </p:cNvPr>
          <p:cNvSpPr>
            <a:spLocks noGrp="1"/>
          </p:cNvSpPr>
          <p:nvPr>
            <p:ph type="title"/>
          </p:nvPr>
        </p:nvSpPr>
        <p:spPr>
          <a:xfrm>
            <a:off x="317500" y="365125"/>
            <a:ext cx="11595100" cy="1325563"/>
          </a:xfrm>
        </p:spPr>
        <p:txBody>
          <a:bodyPr/>
          <a:lstStyle/>
          <a:p>
            <a:pPr algn="ctr"/>
            <a:r>
              <a:rPr lang="en-US" b="1" dirty="0"/>
              <a:t>Estimating Radiant Heat With the </a:t>
            </a:r>
            <a:br>
              <a:rPr lang="en-US" b="1" dirty="0"/>
            </a:br>
            <a:r>
              <a:rPr lang="en-US" b="1" dirty="0"/>
              <a:t>Stefan-Boltzmann Law</a:t>
            </a:r>
          </a:p>
        </p:txBody>
      </p:sp>
      <p:pic>
        <p:nvPicPr>
          <p:cNvPr id="4" name="Picture 3">
            <a:extLst>
              <a:ext uri="{FF2B5EF4-FFF2-40B4-BE49-F238E27FC236}">
                <a16:creationId xmlns:a16="http://schemas.microsoft.com/office/drawing/2014/main" id="{674E8FEF-E202-CDBD-426C-35D1D019CF29}"/>
              </a:ext>
            </a:extLst>
          </p:cNvPr>
          <p:cNvPicPr>
            <a:picLocks noChangeAspect="1"/>
          </p:cNvPicPr>
          <p:nvPr/>
        </p:nvPicPr>
        <p:blipFill>
          <a:blip r:embed="rId2"/>
          <a:stretch>
            <a:fillRect/>
          </a:stretch>
        </p:blipFill>
        <p:spPr>
          <a:xfrm>
            <a:off x="2637496" y="4136968"/>
            <a:ext cx="973408" cy="973408"/>
          </a:xfrm>
          <a:prstGeom prst="rect">
            <a:avLst/>
          </a:prstGeom>
        </p:spPr>
      </p:pic>
      <p:sp>
        <p:nvSpPr>
          <p:cNvPr id="5" name="TextBox 4">
            <a:extLst>
              <a:ext uri="{FF2B5EF4-FFF2-40B4-BE49-F238E27FC236}">
                <a16:creationId xmlns:a16="http://schemas.microsoft.com/office/drawing/2014/main" id="{E50370CA-DE0A-DFDE-84B2-E14180783EEF}"/>
              </a:ext>
            </a:extLst>
          </p:cNvPr>
          <p:cNvSpPr txBox="1"/>
          <p:nvPr/>
        </p:nvSpPr>
        <p:spPr>
          <a:xfrm>
            <a:off x="3001739" y="1495304"/>
            <a:ext cx="7238905" cy="1200329"/>
          </a:xfrm>
          <a:prstGeom prst="rect">
            <a:avLst/>
          </a:prstGeom>
          <a:noFill/>
        </p:spPr>
        <p:txBody>
          <a:bodyPr wrap="none" rtlCol="0">
            <a:spAutoFit/>
          </a:bodyPr>
          <a:lstStyle/>
          <a:p>
            <a:r>
              <a:rPr lang="en-US" sz="7200" dirty="0"/>
              <a:t>RH = A </a:t>
            </a:r>
            <a:r>
              <a:rPr lang="en-US" sz="7200" dirty="0" err="1"/>
              <a:t>esf</a:t>
            </a:r>
            <a:r>
              <a:rPr lang="en-US" sz="7200" dirty="0"/>
              <a:t>     T</a:t>
            </a:r>
            <a:r>
              <a:rPr lang="en-US" sz="7200" baseline="30000" dirty="0"/>
              <a:t>4</a:t>
            </a:r>
            <a:r>
              <a:rPr lang="en-US" sz="7200" dirty="0"/>
              <a:t>      </a:t>
            </a:r>
          </a:p>
        </p:txBody>
      </p:sp>
      <p:pic>
        <p:nvPicPr>
          <p:cNvPr id="6" name="Picture 5">
            <a:extLst>
              <a:ext uri="{FF2B5EF4-FFF2-40B4-BE49-F238E27FC236}">
                <a16:creationId xmlns:a16="http://schemas.microsoft.com/office/drawing/2014/main" id="{85B6FF24-7292-B6A5-2E49-F82FF42B5CB1}"/>
              </a:ext>
            </a:extLst>
          </p:cNvPr>
          <p:cNvPicPr>
            <a:picLocks noChangeAspect="1"/>
          </p:cNvPicPr>
          <p:nvPr/>
        </p:nvPicPr>
        <p:blipFill>
          <a:blip r:embed="rId2"/>
          <a:stretch>
            <a:fillRect/>
          </a:stretch>
        </p:blipFill>
        <p:spPr>
          <a:xfrm>
            <a:off x="6760892" y="1438333"/>
            <a:ext cx="1257300" cy="1257300"/>
          </a:xfrm>
          <a:prstGeom prst="rect">
            <a:avLst/>
          </a:prstGeom>
        </p:spPr>
      </p:pic>
      <p:sp>
        <p:nvSpPr>
          <p:cNvPr id="9" name="TextBox 8">
            <a:extLst>
              <a:ext uri="{FF2B5EF4-FFF2-40B4-BE49-F238E27FC236}">
                <a16:creationId xmlns:a16="http://schemas.microsoft.com/office/drawing/2014/main" id="{855AA13A-1AB3-B473-2A5B-6254FC8022EC}"/>
              </a:ext>
            </a:extLst>
          </p:cNvPr>
          <p:cNvSpPr txBox="1"/>
          <p:nvPr/>
        </p:nvSpPr>
        <p:spPr>
          <a:xfrm>
            <a:off x="2763838" y="2466199"/>
            <a:ext cx="7232108" cy="4401205"/>
          </a:xfrm>
          <a:prstGeom prst="rect">
            <a:avLst/>
          </a:prstGeom>
          <a:noFill/>
        </p:spPr>
        <p:txBody>
          <a:bodyPr wrap="none" rtlCol="0">
            <a:spAutoFit/>
          </a:bodyPr>
          <a:lstStyle/>
          <a:p>
            <a:r>
              <a:rPr lang="en-US" sz="4000" dirty="0"/>
              <a:t>RH = Radiant heat in megawatts</a:t>
            </a:r>
          </a:p>
          <a:p>
            <a:r>
              <a:rPr lang="en-US" sz="4000" dirty="0"/>
              <a:t>A = Surface area of emitter</a:t>
            </a:r>
          </a:p>
          <a:p>
            <a:r>
              <a:rPr lang="en-US" sz="4000" dirty="0" err="1"/>
              <a:t>esf</a:t>
            </a:r>
            <a:r>
              <a:rPr lang="en-US" sz="4000" dirty="0"/>
              <a:t>  = Emission scaling factor</a:t>
            </a:r>
          </a:p>
          <a:p>
            <a:r>
              <a:rPr lang="en-US" sz="4000" dirty="0"/>
              <a:t>      = Stefan-Boltzmann constant =</a:t>
            </a:r>
          </a:p>
          <a:p>
            <a:r>
              <a:rPr lang="en-US" sz="4000" dirty="0"/>
              <a:t>          5.67 10</a:t>
            </a:r>
            <a:r>
              <a:rPr lang="en-US" sz="4000" baseline="30000" dirty="0"/>
              <a:t>-11</a:t>
            </a:r>
            <a:r>
              <a:rPr lang="en-US" sz="4000" dirty="0"/>
              <a:t> MW/m</a:t>
            </a:r>
            <a:r>
              <a:rPr lang="en-US" sz="4000" baseline="30000" dirty="0"/>
              <a:t>2</a:t>
            </a:r>
          </a:p>
          <a:p>
            <a:r>
              <a:rPr lang="en-US" sz="4000" dirty="0"/>
              <a:t>T = Temperature in Kelvin</a:t>
            </a:r>
          </a:p>
          <a:p>
            <a:endParaRPr lang="en-US" sz="4000" dirty="0"/>
          </a:p>
        </p:txBody>
      </p:sp>
    </p:spTree>
    <p:extLst>
      <p:ext uri="{BB962C8B-B14F-4D97-AF65-F5344CB8AC3E}">
        <p14:creationId xmlns:p14="http://schemas.microsoft.com/office/powerpoint/2010/main" val="4247353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24EAC-EF14-513D-5326-FA0DAA297EEE}"/>
              </a:ext>
            </a:extLst>
          </p:cNvPr>
          <p:cNvSpPr>
            <a:spLocks noGrp="1"/>
          </p:cNvSpPr>
          <p:nvPr>
            <p:ph type="title"/>
          </p:nvPr>
        </p:nvSpPr>
        <p:spPr/>
        <p:txBody>
          <a:bodyPr>
            <a:normAutofit/>
          </a:bodyPr>
          <a:lstStyle/>
          <a:p>
            <a:r>
              <a:rPr lang="en-US" b="1" dirty="0"/>
              <a:t>The T</a:t>
            </a:r>
            <a:r>
              <a:rPr lang="en-US" b="1" baseline="30000" dirty="0"/>
              <a:t>4</a:t>
            </a:r>
            <a:r>
              <a:rPr lang="en-US" b="1" dirty="0"/>
              <a:t> term results in an exponential increase in RH as temperature rises </a:t>
            </a:r>
          </a:p>
        </p:txBody>
      </p:sp>
      <p:sp>
        <p:nvSpPr>
          <p:cNvPr id="3" name="Content Placeholder 2">
            <a:extLst>
              <a:ext uri="{FF2B5EF4-FFF2-40B4-BE49-F238E27FC236}">
                <a16:creationId xmlns:a16="http://schemas.microsoft.com/office/drawing/2014/main" id="{EC346915-6275-A9B4-E261-A53E96B30A08}"/>
              </a:ext>
            </a:extLst>
          </p:cNvPr>
          <p:cNvSpPr>
            <a:spLocks noGrp="1"/>
          </p:cNvSpPr>
          <p:nvPr>
            <p:ph idx="1"/>
          </p:nvPr>
        </p:nvSpPr>
        <p:spPr/>
        <p:txBody>
          <a:bodyPr/>
          <a:lstStyle/>
          <a:p>
            <a:r>
              <a:rPr lang="en-US" dirty="0"/>
              <a:t>This provides the radiance kick that makes satellite fire detection possible.</a:t>
            </a:r>
          </a:p>
          <a:p>
            <a:r>
              <a:rPr lang="en-US"/>
              <a:t>If </a:t>
            </a:r>
            <a:r>
              <a:rPr lang="en-US" dirty="0"/>
              <a:t>a pixel contains emitters with two temperatures – the hotter emitter (primary) dominates making it harder to detect the presence of the cooler emitter.</a:t>
            </a:r>
          </a:p>
          <a:p>
            <a:r>
              <a:rPr lang="en-US" dirty="0"/>
              <a:t>VNF v.4 refers to the hotter emitter as primary and the cooler emitter as secondary.</a:t>
            </a:r>
          </a:p>
          <a:p>
            <a:r>
              <a:rPr lang="en-US" dirty="0"/>
              <a:t>VNF v.4 derives the primary emitter Planck curve from the M7-M11 radiances and subtracts the primary emitter’s radiance from all spectral band radiances</a:t>
            </a:r>
          </a:p>
        </p:txBody>
      </p:sp>
    </p:spTree>
    <p:extLst>
      <p:ext uri="{BB962C8B-B14F-4D97-AF65-F5344CB8AC3E}">
        <p14:creationId xmlns:p14="http://schemas.microsoft.com/office/powerpoint/2010/main" val="492351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345</TotalTime>
  <Words>305</Words>
  <Application>Microsoft Office PowerPoint</Application>
  <PresentationFormat>Widescreen</PresentationFormat>
  <Paragraphs>32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Thermal Laws Used in VIIRS Nightfire</vt:lpstr>
      <vt:lpstr>Calculation of IR emitter temperature with Wien’s Displacement Law</vt:lpstr>
      <vt:lpstr>Planck’s Law – run for a series of wavelengths to generate a Planck curve </vt:lpstr>
      <vt:lpstr>To Estimate Source Area We Need the Pixel Footprint Size</vt:lpstr>
      <vt:lpstr>Estimating IR Emitter Source Area</vt:lpstr>
      <vt:lpstr>Estimating Radiant Heat With the  Stefan-Boltzmann Law</vt:lpstr>
      <vt:lpstr>The T4 term results in an exponential increase in RH as temperature rises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Thermal Laws Used in VIIRS Nightfire</dc:title>
  <dc:creator>Chris Elvidge</dc:creator>
  <cp:lastModifiedBy>Chris Elvidge</cp:lastModifiedBy>
  <cp:revision>3</cp:revision>
  <dcterms:created xsi:type="dcterms:W3CDTF">2024-01-15T04:16:33Z</dcterms:created>
  <dcterms:modified xsi:type="dcterms:W3CDTF">2024-01-15T10:01:37Z</dcterms:modified>
</cp:coreProperties>
</file>